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Tessa Ericks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5D2461-E013-48C4-9D4B-711A5A9A9AC1}">
  <a:tblStyle styleId="{845D2461-E013-48C4-9D4B-711A5A9A9A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3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5.xml"/><Relationship Id="rId44" Type="http://schemas.openxmlformats.org/officeDocument/2006/relationships/font" Target="fonts/RobotoMedium-regular.fntdata"/><Relationship Id="rId21" Type="http://schemas.openxmlformats.org/officeDocument/2006/relationships/slide" Target="slides/slide14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7.xml"/><Relationship Id="rId46" Type="http://schemas.openxmlformats.org/officeDocument/2006/relationships/font" Target="fonts/RobotoMedium-italic.fntdata"/><Relationship Id="rId23" Type="http://schemas.openxmlformats.org/officeDocument/2006/relationships/slide" Target="slides/slide16.xml"/><Relationship Id="rId45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RobotoMedium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5-01T19:42:54.614">
    <p:pos x="3384" y="785"/>
    <p:text>pictures not words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c46631b3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c46631b3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3a705040b3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3a705040b3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0.5”-1.5”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3a705040b3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3a705040b3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E-stop kills motor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of </a:t>
            </a:r>
            <a:r>
              <a:rPr lang="en"/>
              <a:t>emergency</a:t>
            </a:r>
            <a:r>
              <a:rPr lang="en"/>
              <a:t> stops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a705040b3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3a705040b3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Durability Test: </a:t>
            </a:r>
            <a:r>
              <a:rPr lang="en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15 mins </a:t>
            </a:r>
            <a:r>
              <a:rPr lang="en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 →   &gt; 5x standard test length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difference in motor performance/overheating stopping and starting the test for several (4+) hours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3a705040b3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3a705040b3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 and fellow senior design students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391ea90c7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391ea90c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Things we already fixed:</a:t>
            </a:r>
            <a:endParaRPr i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Roboto"/>
              <a:buChar char="-"/>
            </a:pPr>
            <a:r>
              <a:rPr i="1" lang="en" sz="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Chuck key tightening → larger chuck with easier-to-use tightening method</a:t>
            </a:r>
            <a:endParaRPr i="1" sz="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Roboto"/>
              <a:buChar char="-"/>
            </a:pPr>
            <a:r>
              <a:rPr i="1" lang="en" sz="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Organized loose tools (chuck key, brushes, Allen wrenches)</a:t>
            </a:r>
            <a:endParaRPr i="1" sz="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Roboto"/>
              <a:buChar char="-"/>
            </a:pPr>
            <a:r>
              <a:rPr i="1" lang="en" sz="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Soldering electronics &amp; mounting → takes care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Good feedback - spring on chuck is nice to avoid leaving it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Chuck key does not have full range of motion - cut down handles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Lengthen chuck key - ratcheting screwdriver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Limited space - make another side into a door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 screws/wing nut instead of allen wrenches because of limited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swapping test piece and pliers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center on springs/crank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Label which screws need to be loosened/which should be left alone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Video tutorial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3c37a25451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3c37a25451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set behind but less negative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system broke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Had three weeks for official testing but torque measurement system broke → spent two weeks trying to repair it and trying alternate options  → finally got system working but were left with only one week for official testing and making improvements</a:t>
            </a:r>
            <a:endParaRPr sz="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91ea90c7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391ea90c7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i="1" lang="en">
                <a:solidFill>
                  <a:srgbClr val="595959"/>
                </a:solidFill>
              </a:rPr>
              <a:t>Pliers</a:t>
            </a:r>
            <a:endParaRPr i="1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lang="en">
                <a:solidFill>
                  <a:srgbClr val="595959"/>
                </a:solidFill>
              </a:rPr>
              <a:t>S</a:t>
            </a:r>
            <a:r>
              <a:rPr lang="en">
                <a:solidFill>
                  <a:srgbClr val="595959"/>
                </a:solidFill>
              </a:rPr>
              <a:t>udden jumps in torque, torque rise back up</a:t>
            </a:r>
            <a:endParaRPr i="1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i="1" lang="en">
                <a:solidFill>
                  <a:srgbClr val="595959"/>
                </a:solidFill>
              </a:rPr>
              <a:t>Self locking pliers- pliers flipped to fix it</a:t>
            </a:r>
            <a:endParaRPr i="1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i="1" lang="en">
                <a:solidFill>
                  <a:srgbClr val="595959"/>
                </a:solidFill>
              </a:rPr>
              <a:t>Pin point of slip jaw adjusts which groove</a:t>
            </a:r>
            <a:endParaRPr i="1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i="1" lang="en">
                <a:solidFill>
                  <a:srgbClr val="595959"/>
                </a:solidFill>
              </a:rPr>
              <a:t>Data</a:t>
            </a:r>
            <a:endParaRPr i="1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lang="en">
                <a:solidFill>
                  <a:srgbClr val="595959"/>
                </a:solidFill>
              </a:rPr>
              <a:t>Noisy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595959"/>
                </a:solidFill>
              </a:rPr>
              <a:t>Chuck adapter rubbing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595959"/>
                </a:solidFill>
              </a:rPr>
              <a:t>Plier teeth adjusting and then changing where they sat on the jaw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i="1" lang="en">
                <a:solidFill>
                  <a:srgbClr val="595959"/>
                </a:solidFill>
              </a:rPr>
              <a:t>G</a:t>
            </a:r>
            <a:r>
              <a:rPr i="1" lang="en">
                <a:solidFill>
                  <a:srgbClr val="595959"/>
                </a:solidFill>
              </a:rPr>
              <a:t>oing forward</a:t>
            </a:r>
            <a:endParaRPr i="1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lang="en">
                <a:solidFill>
                  <a:srgbClr val="595959"/>
                </a:solidFill>
              </a:rPr>
              <a:t>Some issues could be resolved with large structural changes to the system</a:t>
            </a:r>
            <a:endParaRPr>
              <a:solidFill>
                <a:srgbClr val="595959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lang="en">
                <a:solidFill>
                  <a:srgbClr val="595959"/>
                </a:solidFill>
              </a:rPr>
              <a:t>Testing one jaw at a time- time of taking apart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i="1" lang="en">
                <a:solidFill>
                  <a:srgbClr val="595959"/>
                </a:solidFill>
              </a:rPr>
              <a:t>Without making a lot of structural changes to our device, we would not be able to get consistent or repeatable torque vs. time data with the steel pipe test piece</a:t>
            </a:r>
            <a:endParaRPr i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i="1" lang="en">
                <a:solidFill>
                  <a:srgbClr val="595959"/>
                </a:solidFill>
              </a:rPr>
              <a:t>Talk about data we got &amp; belkoff’s guesses</a:t>
            </a:r>
            <a:endParaRPr i="1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i="1" lang="en">
                <a:solidFill>
                  <a:srgbClr val="595959"/>
                </a:solidFill>
              </a:rPr>
              <a:t>Noisy, sudden jumps in torque, torque rise back up</a:t>
            </a:r>
            <a:endParaRPr i="1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i="1" lang="en">
                <a:solidFill>
                  <a:srgbClr val="595959"/>
                </a:solidFill>
              </a:rPr>
              <a:t>Self-locking mechanism on pliers (hard to predict, flipped pliers around)</a:t>
            </a:r>
            <a:endParaRPr i="1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i="1" lang="en">
                <a:solidFill>
                  <a:srgbClr val="595959"/>
                </a:solidFill>
              </a:rPr>
              <a:t>Pin point of plier handles/jaws slips, causing sudden jumps</a:t>
            </a:r>
            <a:endParaRPr i="1">
              <a:solidFill>
                <a:srgbClr val="595959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-"/>
            </a:pPr>
            <a:r>
              <a:rPr i="1" lang="en">
                <a:solidFill>
                  <a:srgbClr val="595959"/>
                </a:solidFill>
              </a:rPr>
              <a:t>Could get around this by only testing one jaw at a time, but would require a lot of time taking pliers apart and making structural changes to device</a:t>
            </a:r>
            <a:endParaRPr i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3c57127cfa_1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3c57127cfa_1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-"/>
            </a:pPr>
            <a:r>
              <a:rPr i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Consistent colors</a:t>
            </a:r>
            <a:endParaRPr i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i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Altering test protocols</a:t>
            </a:r>
            <a:endParaRPr i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i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Torque may not be outcome measurement</a:t>
            </a:r>
            <a:endParaRPr i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-"/>
            </a:pPr>
            <a:r>
              <a:t/>
            </a:r>
            <a:endParaRPr i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-"/>
            </a:pPr>
            <a:r>
              <a:rPr i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originally decided against grinder bits because they would significantly wear down before we even got to the start torque (so hard to repeat tests exactly)</a:t>
            </a:r>
            <a:endParaRPr i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-"/>
            </a:pPr>
            <a:r>
              <a:rPr i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But since our test piece data was so inconsistent, we went back to grinder bits since they produced much more consistent wear and eliminated noise in the data</a:t>
            </a:r>
            <a:endParaRPr sz="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91ea90c7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391ea90c7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locking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Plier mounting - conform to handles to avoid wobbling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Noisy data - due to plier teeth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pieces - metal pipe vs grinder bits (looks nicer but not repeatable - gets rid of self - locking/wears down too fast)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-"/>
            </a:pP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Test pieces conclusions:</a:t>
            </a:r>
            <a:endParaRPr i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Roboto"/>
              <a:buChar char="-"/>
            </a:pPr>
            <a:r>
              <a:rPr i="1" lang="en" sz="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 jaw not comparable to straight jaw</a:t>
            </a:r>
            <a:endParaRPr i="1" sz="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Roboto"/>
              <a:buChar char="-"/>
            </a:pPr>
            <a:r>
              <a:rPr i="1" lang="en" sz="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 jaw much more wear resistant than straight jaw </a:t>
            </a:r>
            <a:endParaRPr i="1" sz="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-"/>
            </a:pP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Heat Treated vs No secondary heat treatment</a:t>
            </a:r>
            <a:endParaRPr i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-"/>
            </a:pP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Visually, small amount of increased wear on teeth when run for same amount of time at same starting torque</a:t>
            </a:r>
            <a:endParaRPr i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-"/>
            </a:pP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To quantify whether any difference is present and if it is statistically significant, need repeatable tests</a:t>
            </a:r>
            <a:endParaRPr i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-"/>
            </a:pP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Straight Jaw vs V Jaw</a:t>
            </a:r>
            <a:endParaRPr i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-"/>
            </a:pP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Both Channellock</a:t>
            </a:r>
            <a:endParaRPr i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Char char="-"/>
            </a:pP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 Jaw has more contact points, straight jaw fails test faster because only one/two teeth in contact with test piece</a:t>
            </a:r>
            <a:endParaRPr i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c37a25451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c37a25451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Secondary hardening: if 5% improvement in lifespan but 30% in cost, get rid of process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Measures 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durability</a:t>
            </a: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plier teeth over time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Determines whether 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heat treatment process</a:t>
            </a: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affects durability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Hardening on teeth specifically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Allows Stanley Black &amp; Decker (SBD) to </a:t>
            </a:r>
            <a:r>
              <a:rPr b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save time and money </a:t>
            </a: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 manufacturing without sacrificing quality of product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Define secondary heat- hardness up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c37a25451_1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c37a25451_1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Statistical Analysis</a:t>
            </a:r>
            <a:endParaRPr sz="8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Testing One Jaw</a:t>
            </a:r>
            <a:endParaRPr sz="8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Vice Conform to Plier Handle</a:t>
            </a:r>
            <a:endParaRPr sz="8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Improve Updating Speed of GUI Graph</a:t>
            </a:r>
            <a:endParaRPr sz="8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Automate Tightening Vice/Live Center</a:t>
            </a:r>
            <a:endParaRPr sz="8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Length/Ease of Process</a:t>
            </a:r>
            <a:endParaRPr sz="8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Looking forward, the path to get comparable data is to</a:t>
            </a:r>
            <a:endParaRPr i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Yensabro suggested this slide–we could def use it</a:t>
            </a:r>
            <a:endParaRPr i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Increase repeatability of testing in order to run actual statistic testing</a:t>
            </a:r>
            <a:endParaRPr i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Roboto"/>
              <a:buChar char="-"/>
            </a:pPr>
            <a:r>
              <a:rPr i="1" lang="en" sz="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One jaw testing?</a:t>
            </a:r>
            <a:endParaRPr i="1" sz="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Roboto"/>
              <a:buChar char="-"/>
            </a:pPr>
            <a:r>
              <a:rPr i="1" lang="en" sz="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Better plier handle gripping system?</a:t>
            </a:r>
            <a:endParaRPr i="1" sz="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Improvements from user feedback</a:t>
            </a:r>
            <a:endParaRPr i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Automate live center and vice tightening</a:t>
            </a:r>
            <a:endParaRPr i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(if not fixed) speed of GUI graph updating</a:t>
            </a:r>
            <a:endParaRPr i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Time to unscrew and tighten everything down</a:t>
            </a:r>
            <a:endParaRPr sz="5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9c531537c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9c531537c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9c531537c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9c531537c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3c37a25451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3c37a25451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and Josh at SBD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Belkoff and TAs (Yens)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and everyone at the professional machine shop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9c531537c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9c531537c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3c46631b36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3c46631b3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9c531537c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9c531537c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391ea90c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391ea90c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Why we chose this vice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add pictures of other aluminum vice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3cc0af11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3cc0af11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hold all sizes of pliers- the jaw geometry effects how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3cc0af112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3cc0af112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Things we already fixed:</a:t>
            </a:r>
            <a:endParaRPr i="1"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Roboto"/>
              <a:buChar char="-"/>
            </a:pPr>
            <a:r>
              <a:rPr i="1" lang="en" sz="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Chuck key tightening → larger chuck with easier-to-use tightening method</a:t>
            </a:r>
            <a:endParaRPr i="1" sz="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Roboto"/>
              <a:buChar char="-"/>
            </a:pPr>
            <a:r>
              <a:rPr i="1" lang="en" sz="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Organized loose tools (chuck key, brushes, Allen wrenches)</a:t>
            </a:r>
            <a:endParaRPr i="1" sz="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Roboto"/>
              <a:buChar char="-"/>
            </a:pPr>
            <a:r>
              <a:rPr i="1" lang="en" sz="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Soldering electronics &amp; mounting → takes care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Good feedback - spring on chuck is nice to avoid leaving it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Chuck key does not have full range of motion - cut down handles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Lengthen chuck key - ratcheting screwdriver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Limited space - make another side into a door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 screws/wing nut instead of allen wrenches because of limited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swapping test piece and pliers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center on springs/crank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Label which screws need to be loosened/which should be left alone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Video tutorial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c37a25451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c37a25451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Look at audience rather than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Have explanation for 7 N-m start torque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Increase size of images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picture of full setup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b513bd44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b513bd44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3c37a25451_1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3c37a25451_1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3c57127cfa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3c57127cfa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-"/>
            </a:pPr>
            <a:r>
              <a:rPr i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Consistent colors</a:t>
            </a:r>
            <a:endParaRPr i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i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Altering test protocols</a:t>
            </a:r>
            <a:endParaRPr i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i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Torque may not be outcome measurement</a:t>
            </a:r>
            <a:endParaRPr i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-"/>
            </a:pPr>
            <a:r>
              <a:t/>
            </a:r>
            <a:endParaRPr i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-"/>
            </a:pPr>
            <a:r>
              <a:rPr i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originally decided against grinder bits because they would significantly wear down before we even got to the start torque (so hard to repeat tests exactly)</a:t>
            </a:r>
            <a:endParaRPr i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-"/>
            </a:pPr>
            <a:r>
              <a:rPr i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But since our test piece data was so inconsistent, we went back to grinder bits since they produced much more consistent wear and eliminated noise in the data</a:t>
            </a:r>
            <a:endParaRPr sz="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fdf6d1d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9fdf6d1d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graph/text larger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test is going to run (what we’re measuring, what data we want to get out of it) → informs why the prototype is what it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chose to measure the change in torque due to frictional wear. Why?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-&gt; based on user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-&gt; based on observation of pliers in SD that were old and worn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Change in torque due to frictional wear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of rotations between chosen start and end torque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Roboto"/>
              <a:buChar char="○"/>
            </a:pPr>
            <a:r>
              <a:rPr lang="en" sz="7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Start torque: 7 N-m</a:t>
            </a:r>
            <a:endParaRPr sz="7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Roboto"/>
              <a:buChar char="○"/>
            </a:pPr>
            <a:r>
              <a:rPr lang="en" sz="7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End torque: 3.5 N-m</a:t>
            </a:r>
            <a:endParaRPr sz="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c57127cfa_1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c57127cfa_1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Chuck with hardened teeth</a:t>
            </a:r>
            <a:endParaRPr sz="14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DC motor with encoder</a:t>
            </a:r>
            <a:endParaRPr sz="14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Roboto"/>
              <a:buChar char="-"/>
            </a:pPr>
            <a:r>
              <a:rPr lang="en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Custom-machined parts</a:t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-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Adapter plates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boto"/>
              <a:buChar char="-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Motor shaft to chuck adapter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Live center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c37a25451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c37a25451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cba4c4a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cba4c4a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One Python file controls GUI (also Python) and communicates serially with Arduino</a:t>
            </a:r>
            <a:endParaRPr sz="12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High-level overview (what’s in comments)</a:t>
            </a:r>
            <a:endParaRPr sz="12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User only has to run one Python file, then interface with GUI, then you get output data saved into a CSV</a:t>
            </a:r>
            <a:endParaRPr sz="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a705040b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a705040b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ptvr in here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we tested the testing rig itself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a705040b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a705040b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do we say for consistent wear test?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Visually confirmed wear was in approximately the same place and similar depth for same pliers mounted in the same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against identical pliers- not </a:t>
            </a:r>
            <a:r>
              <a:rPr lang="en"/>
              <a:t>different</a:t>
            </a:r>
            <a:r>
              <a:rPr lang="en"/>
              <a:t>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future slides we will explain the remaining adjustments needed to prove the wear is statistically similar using survival analysis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083675" y="1792725"/>
            <a:ext cx="6748800" cy="10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71775" y="2797125"/>
            <a:ext cx="5772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300"/>
              <a:buNone/>
              <a:defRPr i="1" sz="2300">
                <a:solidFill>
                  <a:srgbClr val="98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200" y="124525"/>
            <a:ext cx="3723971" cy="6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3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62800" y="863500"/>
            <a:ext cx="8569500" cy="3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9144000" cy="657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500"/>
              <a:buNone/>
              <a:defRPr sz="2500">
                <a:solidFill>
                  <a:srgbClr val="FFD9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2187" l="29252" r="35677" t="3124"/>
          <a:stretch/>
        </p:blipFill>
        <p:spPr>
          <a:xfrm rot="1732169">
            <a:off x="8761859" y="34004"/>
            <a:ext cx="218134" cy="58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937575"/>
            <a:ext cx="39999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937675"/>
            <a:ext cx="39999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57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500"/>
              <a:buNone/>
              <a:defRPr sz="25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2187" l="29252" r="35677" t="3124"/>
          <a:stretch/>
        </p:blipFill>
        <p:spPr>
          <a:xfrm rot="1732169">
            <a:off x="8761859" y="34004"/>
            <a:ext cx="218134" cy="58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8.jpg"/><Relationship Id="rId9" Type="http://schemas.openxmlformats.org/officeDocument/2006/relationships/image" Target="../media/image29.jpg"/><Relationship Id="rId5" Type="http://schemas.openxmlformats.org/officeDocument/2006/relationships/image" Target="../media/image27.jpg"/><Relationship Id="rId6" Type="http://schemas.openxmlformats.org/officeDocument/2006/relationships/image" Target="../media/image22.jpg"/><Relationship Id="rId7" Type="http://schemas.openxmlformats.org/officeDocument/2006/relationships/image" Target="../media/image24.jpg"/><Relationship Id="rId8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58.jpg"/><Relationship Id="rId5" Type="http://schemas.openxmlformats.org/officeDocument/2006/relationships/image" Target="../media/image63.jpg"/><Relationship Id="rId6" Type="http://schemas.openxmlformats.org/officeDocument/2006/relationships/image" Target="../media/image65.jpg"/><Relationship Id="rId7" Type="http://schemas.openxmlformats.org/officeDocument/2006/relationships/image" Target="../media/image6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3.jpg"/><Relationship Id="rId5" Type="http://schemas.openxmlformats.org/officeDocument/2006/relationships/image" Target="../media/image6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Relationship Id="rId4" Type="http://schemas.openxmlformats.org/officeDocument/2006/relationships/image" Target="../media/image24.jpg"/><Relationship Id="rId5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hyperlink" Target="http://drive.google.com/file/d/1yD2g4unFTeROSILXfimkRacQYka_WxVb/view" TargetMode="External"/><Relationship Id="rId5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Relationship Id="rId4" Type="http://schemas.openxmlformats.org/officeDocument/2006/relationships/image" Target="../media/image64.jpg"/><Relationship Id="rId5" Type="http://schemas.openxmlformats.org/officeDocument/2006/relationships/image" Target="../media/image61.jpg"/><Relationship Id="rId6" Type="http://schemas.openxmlformats.org/officeDocument/2006/relationships/image" Target="../media/image32.png"/><Relationship Id="rId7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8.jp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jpg"/><Relationship Id="rId4" Type="http://schemas.openxmlformats.org/officeDocument/2006/relationships/image" Target="../media/image37.jp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stanleyblackanddecker.com/themes/custom/stanley_default/logo.svg" TargetMode="External"/><Relationship Id="rId4" Type="http://schemas.openxmlformats.org/officeDocument/2006/relationships/hyperlink" Target="https://www.google.com/url?sa=i&amp;url=https%3A%2F%2Fwww.facebook.com%2FJHUMESD%2F&amp;psig=AOvVaw0m8x8aCjNLflF_-icgRxkV&amp;ust=1682911372407000&amp;source=images&amp;cd=vfe&amp;ved=0CBAQjRxqFwoTCKDYr8bT0P4CFQAAAAAdAAAAABA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Relationship Id="rId4" Type="http://schemas.openxmlformats.org/officeDocument/2006/relationships/image" Target="../media/image69.jpg"/><Relationship Id="rId5" Type="http://schemas.openxmlformats.org/officeDocument/2006/relationships/image" Target="../media/image5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61.jpg"/><Relationship Id="rId5" Type="http://schemas.openxmlformats.org/officeDocument/2006/relationships/image" Target="../media/image36.jp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6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5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3.jpg"/><Relationship Id="rId6" Type="http://schemas.openxmlformats.org/officeDocument/2006/relationships/image" Target="../media/image9.jpg"/><Relationship Id="rId7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6.jpg"/><Relationship Id="rId4" Type="http://schemas.openxmlformats.org/officeDocument/2006/relationships/image" Target="../media/image6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594175" y="2823300"/>
            <a:ext cx="3608100" cy="1142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SBD-P23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Tessa Erickson, Sasha Khidekel,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Kelsey Neff, Katharine Priu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47725" y="1454725"/>
            <a:ext cx="5301000" cy="1142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Plier Jaw Grip 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Measurement and Wear Rig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2187" l="29252" r="35677" t="3124"/>
          <a:stretch/>
        </p:blipFill>
        <p:spPr>
          <a:xfrm>
            <a:off x="6629851" y="100950"/>
            <a:ext cx="1830176" cy="494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3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Plier Universality </a:t>
            </a:r>
            <a:r>
              <a:rPr i="1" lang="en"/>
              <a:t>									           [Tessa]</a:t>
            </a:r>
            <a:endParaRPr/>
          </a:p>
        </p:txBody>
      </p:sp>
      <p:grpSp>
        <p:nvGrpSpPr>
          <p:cNvPr id="317" name="Google Shape;317;p23"/>
          <p:cNvGrpSpPr/>
          <p:nvPr/>
        </p:nvGrpSpPr>
        <p:grpSpPr>
          <a:xfrm>
            <a:off x="195414" y="1266799"/>
            <a:ext cx="5311674" cy="473101"/>
            <a:chOff x="2283025" y="2322568"/>
            <a:chExt cx="5267950" cy="643500"/>
          </a:xfrm>
        </p:grpSpPr>
        <p:sp>
          <p:nvSpPr>
            <p:cNvPr id="318" name="Google Shape;318;p2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Consistent Wear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2" name="Google Shape;322;p23"/>
          <p:cNvGrpSpPr/>
          <p:nvPr/>
        </p:nvGrpSpPr>
        <p:grpSpPr>
          <a:xfrm>
            <a:off x="195421" y="785164"/>
            <a:ext cx="5311674" cy="473101"/>
            <a:chOff x="2283025" y="2322568"/>
            <a:chExt cx="5267950" cy="643500"/>
          </a:xfrm>
        </p:grpSpPr>
        <p:sp>
          <p:nvSpPr>
            <p:cNvPr id="323" name="Google Shape;323;p2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Torque Cell Calibration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" name="Google Shape;327;p23"/>
          <p:cNvGrpSpPr/>
          <p:nvPr/>
        </p:nvGrpSpPr>
        <p:grpSpPr>
          <a:xfrm>
            <a:off x="189681" y="2689489"/>
            <a:ext cx="5267950" cy="459781"/>
            <a:chOff x="2283025" y="2322568"/>
            <a:chExt cx="5267950" cy="643500"/>
          </a:xfrm>
        </p:grpSpPr>
        <p:sp>
          <p:nvSpPr>
            <p:cNvPr id="328" name="Google Shape;328;p2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Safety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2" name="Google Shape;332;p23"/>
          <p:cNvGrpSpPr/>
          <p:nvPr/>
        </p:nvGrpSpPr>
        <p:grpSpPr>
          <a:xfrm>
            <a:off x="189681" y="3157584"/>
            <a:ext cx="5267950" cy="459781"/>
            <a:chOff x="2283025" y="2322568"/>
            <a:chExt cx="5267950" cy="643500"/>
          </a:xfrm>
        </p:grpSpPr>
        <p:sp>
          <p:nvSpPr>
            <p:cNvPr id="333" name="Google Shape;333;p2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Durability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7" name="Google Shape;337;p23"/>
          <p:cNvGrpSpPr/>
          <p:nvPr/>
        </p:nvGrpSpPr>
        <p:grpSpPr>
          <a:xfrm>
            <a:off x="189694" y="2221435"/>
            <a:ext cx="5267950" cy="459781"/>
            <a:chOff x="2283025" y="2322568"/>
            <a:chExt cx="5267950" cy="643500"/>
          </a:xfrm>
        </p:grpSpPr>
        <p:sp>
          <p:nvSpPr>
            <p:cNvPr id="338" name="Google Shape;338;p2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Variable Test Piece Diam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2" name="Google Shape;342;p23"/>
          <p:cNvGrpSpPr/>
          <p:nvPr/>
        </p:nvGrpSpPr>
        <p:grpSpPr>
          <a:xfrm>
            <a:off x="189681" y="4561774"/>
            <a:ext cx="5267950" cy="459781"/>
            <a:chOff x="2283025" y="2322568"/>
            <a:chExt cx="5267950" cy="643500"/>
          </a:xfrm>
        </p:grpSpPr>
        <p:sp>
          <p:nvSpPr>
            <p:cNvPr id="343" name="Google Shape;343;p2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7" name="Google Shape;347;p23"/>
          <p:cNvGrpSpPr/>
          <p:nvPr/>
        </p:nvGrpSpPr>
        <p:grpSpPr>
          <a:xfrm>
            <a:off x="189683" y="1737342"/>
            <a:ext cx="6625501" cy="473101"/>
            <a:chOff x="2283025" y="2322568"/>
            <a:chExt cx="5267950" cy="643500"/>
          </a:xfrm>
        </p:grpSpPr>
        <p:sp>
          <p:nvSpPr>
            <p:cNvPr id="348" name="Google Shape;348;p2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Plier Universality</a:t>
              </a:r>
              <a:endParaRPr sz="15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2" name="Google Shape;352;p23"/>
          <p:cNvPicPr preferRelativeResize="0"/>
          <p:nvPr/>
        </p:nvPicPr>
        <p:blipFill rotWithShape="1">
          <a:blip r:embed="rId3">
            <a:alphaModFix/>
          </a:blip>
          <a:srcRect b="0" l="8657" r="3799" t="0"/>
          <a:stretch/>
        </p:blipFill>
        <p:spPr>
          <a:xfrm rot="-5400000">
            <a:off x="5289515" y="-17575"/>
            <a:ext cx="1423275" cy="2868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23"/>
          <p:cNvPicPr preferRelativeResize="0"/>
          <p:nvPr/>
        </p:nvPicPr>
        <p:blipFill rotWithShape="1">
          <a:blip r:embed="rId4">
            <a:alphaModFix/>
          </a:blip>
          <a:srcRect b="0" l="16670" r="12902" t="0"/>
          <a:stretch/>
        </p:blipFill>
        <p:spPr>
          <a:xfrm rot="-5400000">
            <a:off x="3690799" y="2128451"/>
            <a:ext cx="1480550" cy="157672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4" name="Google Shape;354;p23"/>
          <p:cNvGrpSpPr/>
          <p:nvPr/>
        </p:nvGrpSpPr>
        <p:grpSpPr>
          <a:xfrm>
            <a:off x="189681" y="4093714"/>
            <a:ext cx="5267950" cy="459781"/>
            <a:chOff x="2283025" y="2322568"/>
            <a:chExt cx="5267950" cy="643500"/>
          </a:xfrm>
        </p:grpSpPr>
        <p:sp>
          <p:nvSpPr>
            <p:cNvPr id="355" name="Google Shape;355;p2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Environment Temp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189694" y="3625660"/>
            <a:ext cx="5267950" cy="459781"/>
            <a:chOff x="2283025" y="2322568"/>
            <a:chExt cx="5267950" cy="643500"/>
          </a:xfrm>
        </p:grpSpPr>
        <p:sp>
          <p:nvSpPr>
            <p:cNvPr id="360" name="Google Shape;360;p2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Temp of Test Piece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4" name="Google Shape;364;p23"/>
          <p:cNvPicPr preferRelativeResize="0"/>
          <p:nvPr/>
        </p:nvPicPr>
        <p:blipFill rotWithShape="1">
          <a:blip r:embed="rId5">
            <a:alphaModFix/>
          </a:blip>
          <a:srcRect b="0" l="28754" r="16119" t="12854"/>
          <a:stretch/>
        </p:blipFill>
        <p:spPr>
          <a:xfrm rot="-5400000">
            <a:off x="3757437" y="3567536"/>
            <a:ext cx="1342602" cy="1573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5" name="Google Shape;365;p23"/>
          <p:cNvPicPr preferRelativeResize="0"/>
          <p:nvPr/>
        </p:nvPicPr>
        <p:blipFill rotWithShape="1">
          <a:blip r:embed="rId6">
            <a:alphaModFix/>
          </a:blip>
          <a:srcRect b="0" l="26944" r="20614" t="14368"/>
          <a:stretch/>
        </p:blipFill>
        <p:spPr>
          <a:xfrm rot="-5400000">
            <a:off x="6943587" y="3516512"/>
            <a:ext cx="1342577" cy="1675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23"/>
          <p:cNvPicPr preferRelativeResize="0"/>
          <p:nvPr/>
        </p:nvPicPr>
        <p:blipFill rotWithShape="1">
          <a:blip r:embed="rId7">
            <a:alphaModFix/>
          </a:blip>
          <a:srcRect b="0" l="22217" r="16829" t="9616"/>
          <a:stretch/>
        </p:blipFill>
        <p:spPr>
          <a:xfrm rot="-5400000">
            <a:off x="6879200" y="2084377"/>
            <a:ext cx="1481073" cy="166537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" name="Google Shape;367;p23"/>
          <p:cNvPicPr preferRelativeResize="0"/>
          <p:nvPr/>
        </p:nvPicPr>
        <p:blipFill rotWithShape="1">
          <a:blip r:embed="rId8">
            <a:alphaModFix/>
          </a:blip>
          <a:srcRect b="0" l="26456" r="17071" t="12625"/>
          <a:stretch/>
        </p:blipFill>
        <p:spPr>
          <a:xfrm rot="-5400000">
            <a:off x="5332277" y="3575463"/>
            <a:ext cx="1337723" cy="15523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23"/>
          <p:cNvPicPr preferRelativeResize="0"/>
          <p:nvPr/>
        </p:nvPicPr>
        <p:blipFill rotWithShape="1">
          <a:blip r:embed="rId9">
            <a:alphaModFix/>
          </a:blip>
          <a:srcRect b="0" l="23072" r="14180" t="10562"/>
          <a:stretch/>
        </p:blipFill>
        <p:spPr>
          <a:xfrm rot="-5400000">
            <a:off x="5266037" y="2130926"/>
            <a:ext cx="1470223" cy="157177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24"/>
          <p:cNvGrpSpPr/>
          <p:nvPr/>
        </p:nvGrpSpPr>
        <p:grpSpPr>
          <a:xfrm>
            <a:off x="189681" y="4093714"/>
            <a:ext cx="5267950" cy="459781"/>
            <a:chOff x="2283025" y="2322568"/>
            <a:chExt cx="5267950" cy="643500"/>
          </a:xfrm>
        </p:grpSpPr>
        <p:sp>
          <p:nvSpPr>
            <p:cNvPr id="374" name="Google Shape;374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Environment Temp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8" name="Google Shape;378;p24"/>
          <p:cNvGrpSpPr/>
          <p:nvPr/>
        </p:nvGrpSpPr>
        <p:grpSpPr>
          <a:xfrm>
            <a:off x="189694" y="3625660"/>
            <a:ext cx="5267950" cy="459781"/>
            <a:chOff x="2283025" y="2322568"/>
            <a:chExt cx="5267950" cy="643500"/>
          </a:xfrm>
        </p:grpSpPr>
        <p:sp>
          <p:nvSpPr>
            <p:cNvPr id="379" name="Google Shape;379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Temp of Test Piece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3" name="Google Shape;38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24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Test Diameter </a:t>
            </a:r>
            <a:r>
              <a:rPr i="1" lang="en"/>
              <a:t> 							           [Tessa]</a:t>
            </a:r>
            <a:endParaRPr/>
          </a:p>
        </p:txBody>
      </p:sp>
      <p:grpSp>
        <p:nvGrpSpPr>
          <p:cNvPr id="385" name="Google Shape;385;p24"/>
          <p:cNvGrpSpPr/>
          <p:nvPr/>
        </p:nvGrpSpPr>
        <p:grpSpPr>
          <a:xfrm>
            <a:off x="195421" y="1748298"/>
            <a:ext cx="5311674" cy="459781"/>
            <a:chOff x="2283025" y="2322568"/>
            <a:chExt cx="5267950" cy="643500"/>
          </a:xfrm>
        </p:grpSpPr>
        <p:sp>
          <p:nvSpPr>
            <p:cNvPr id="386" name="Google Shape;386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Plier Universality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0" name="Google Shape;390;p24"/>
          <p:cNvGrpSpPr/>
          <p:nvPr/>
        </p:nvGrpSpPr>
        <p:grpSpPr>
          <a:xfrm>
            <a:off x="195414" y="1266799"/>
            <a:ext cx="5311674" cy="473101"/>
            <a:chOff x="2283025" y="2322568"/>
            <a:chExt cx="5267950" cy="643500"/>
          </a:xfrm>
        </p:grpSpPr>
        <p:sp>
          <p:nvSpPr>
            <p:cNvPr id="391" name="Google Shape;391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Consistent Wear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5" name="Google Shape;395;p24"/>
          <p:cNvGrpSpPr/>
          <p:nvPr/>
        </p:nvGrpSpPr>
        <p:grpSpPr>
          <a:xfrm>
            <a:off x="195421" y="785164"/>
            <a:ext cx="5311674" cy="473101"/>
            <a:chOff x="2283025" y="2322568"/>
            <a:chExt cx="5267950" cy="643500"/>
          </a:xfrm>
        </p:grpSpPr>
        <p:sp>
          <p:nvSpPr>
            <p:cNvPr id="396" name="Google Shape;396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Torque Cell Calibration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0" name="Google Shape;400;p24"/>
          <p:cNvGrpSpPr/>
          <p:nvPr/>
        </p:nvGrpSpPr>
        <p:grpSpPr>
          <a:xfrm>
            <a:off x="189681" y="2689489"/>
            <a:ext cx="5267950" cy="459781"/>
            <a:chOff x="2283025" y="2322568"/>
            <a:chExt cx="5267950" cy="643500"/>
          </a:xfrm>
        </p:grpSpPr>
        <p:sp>
          <p:nvSpPr>
            <p:cNvPr id="401" name="Google Shape;401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Safety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5" name="Google Shape;405;p24"/>
          <p:cNvGrpSpPr/>
          <p:nvPr/>
        </p:nvGrpSpPr>
        <p:grpSpPr>
          <a:xfrm>
            <a:off x="189681" y="3157584"/>
            <a:ext cx="5267950" cy="459781"/>
            <a:chOff x="2283025" y="2322568"/>
            <a:chExt cx="5267950" cy="643500"/>
          </a:xfrm>
        </p:grpSpPr>
        <p:sp>
          <p:nvSpPr>
            <p:cNvPr id="406" name="Google Shape;406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Durability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0" name="Google Shape;410;p24"/>
          <p:cNvGrpSpPr/>
          <p:nvPr/>
        </p:nvGrpSpPr>
        <p:grpSpPr>
          <a:xfrm>
            <a:off x="189681" y="4561774"/>
            <a:ext cx="5267950" cy="459781"/>
            <a:chOff x="2283025" y="2322568"/>
            <a:chExt cx="5267950" cy="643500"/>
          </a:xfrm>
        </p:grpSpPr>
        <p:sp>
          <p:nvSpPr>
            <p:cNvPr id="411" name="Google Shape;411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5" name="Google Shape;415;p24"/>
          <p:cNvGrpSpPr/>
          <p:nvPr/>
        </p:nvGrpSpPr>
        <p:grpSpPr>
          <a:xfrm>
            <a:off x="189683" y="2212192"/>
            <a:ext cx="6625501" cy="473101"/>
            <a:chOff x="2283025" y="2322568"/>
            <a:chExt cx="5267950" cy="643500"/>
          </a:xfrm>
        </p:grpSpPr>
        <p:sp>
          <p:nvSpPr>
            <p:cNvPr id="416" name="Google Shape;416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Variable Test Piece Diameter</a:t>
              </a:r>
              <a:endParaRPr sz="15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20" name="Google Shape;420;p24"/>
          <p:cNvPicPr preferRelativeResize="0"/>
          <p:nvPr/>
        </p:nvPicPr>
        <p:blipFill rotWithShape="1">
          <a:blip r:embed="rId3">
            <a:alphaModFix/>
          </a:blip>
          <a:srcRect b="21578" l="0" r="0" t="12332"/>
          <a:stretch/>
        </p:blipFill>
        <p:spPr>
          <a:xfrm>
            <a:off x="3963225" y="827525"/>
            <a:ext cx="3984625" cy="19576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1" name="Google Shape;4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250" y="2955692"/>
            <a:ext cx="1495676" cy="199423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2" name="Google Shape;4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925" y="2955692"/>
            <a:ext cx="1495676" cy="199423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3" name="Google Shape;42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600" y="2955693"/>
            <a:ext cx="1495676" cy="199423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4" name="Google Shape;42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5275" y="2955700"/>
            <a:ext cx="1495665" cy="1994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5"/>
          <p:cNvGrpSpPr/>
          <p:nvPr/>
        </p:nvGrpSpPr>
        <p:grpSpPr>
          <a:xfrm>
            <a:off x="189681" y="4093714"/>
            <a:ext cx="5267950" cy="459781"/>
            <a:chOff x="2283025" y="2322568"/>
            <a:chExt cx="5267950" cy="643500"/>
          </a:xfrm>
        </p:grpSpPr>
        <p:sp>
          <p:nvSpPr>
            <p:cNvPr id="430" name="Google Shape;430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Environment Temp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4" name="Google Shape;434;p25"/>
          <p:cNvGrpSpPr/>
          <p:nvPr/>
        </p:nvGrpSpPr>
        <p:grpSpPr>
          <a:xfrm>
            <a:off x="189694" y="3625660"/>
            <a:ext cx="5267950" cy="459781"/>
            <a:chOff x="2283025" y="2322568"/>
            <a:chExt cx="5267950" cy="643500"/>
          </a:xfrm>
        </p:grpSpPr>
        <p:sp>
          <p:nvSpPr>
            <p:cNvPr id="435" name="Google Shape;435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Temp of Test Piece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9" name="Google Shape;43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25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Test </a:t>
            </a:r>
            <a:r>
              <a:rPr i="1" lang="en"/>
              <a:t> 												     [Sasha]</a:t>
            </a:r>
            <a:endParaRPr/>
          </a:p>
        </p:txBody>
      </p:sp>
      <p:grpSp>
        <p:nvGrpSpPr>
          <p:cNvPr id="441" name="Google Shape;441;p25"/>
          <p:cNvGrpSpPr/>
          <p:nvPr/>
        </p:nvGrpSpPr>
        <p:grpSpPr>
          <a:xfrm>
            <a:off x="195421" y="1748298"/>
            <a:ext cx="5311674" cy="459781"/>
            <a:chOff x="2283025" y="2322568"/>
            <a:chExt cx="5267950" cy="643500"/>
          </a:xfrm>
        </p:grpSpPr>
        <p:sp>
          <p:nvSpPr>
            <p:cNvPr id="442" name="Google Shape;442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Plier Universality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195421" y="785164"/>
            <a:ext cx="5311674" cy="473101"/>
            <a:chOff x="2283025" y="2322568"/>
            <a:chExt cx="5267950" cy="643500"/>
          </a:xfrm>
        </p:grpSpPr>
        <p:sp>
          <p:nvSpPr>
            <p:cNvPr id="447" name="Google Shape;447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Torque Cell Calibration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1" name="Google Shape;451;p25"/>
          <p:cNvGrpSpPr/>
          <p:nvPr/>
        </p:nvGrpSpPr>
        <p:grpSpPr>
          <a:xfrm>
            <a:off x="189681" y="3157584"/>
            <a:ext cx="5267950" cy="459781"/>
            <a:chOff x="2283025" y="2322568"/>
            <a:chExt cx="5267950" cy="643500"/>
          </a:xfrm>
        </p:grpSpPr>
        <p:sp>
          <p:nvSpPr>
            <p:cNvPr id="452" name="Google Shape;452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Durability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6" name="Google Shape;456;p25"/>
          <p:cNvGrpSpPr/>
          <p:nvPr/>
        </p:nvGrpSpPr>
        <p:grpSpPr>
          <a:xfrm>
            <a:off x="189694" y="2221435"/>
            <a:ext cx="5267950" cy="459781"/>
            <a:chOff x="2283025" y="2322568"/>
            <a:chExt cx="5267950" cy="643500"/>
          </a:xfrm>
        </p:grpSpPr>
        <p:sp>
          <p:nvSpPr>
            <p:cNvPr id="457" name="Google Shape;457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Variable Test Piece Diam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1" name="Google Shape;461;p25"/>
          <p:cNvGrpSpPr/>
          <p:nvPr/>
        </p:nvGrpSpPr>
        <p:grpSpPr>
          <a:xfrm>
            <a:off x="195414" y="1266799"/>
            <a:ext cx="5311674" cy="473101"/>
            <a:chOff x="2283025" y="2322568"/>
            <a:chExt cx="5267950" cy="643500"/>
          </a:xfrm>
        </p:grpSpPr>
        <p:sp>
          <p:nvSpPr>
            <p:cNvPr id="462" name="Google Shape;462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Consistent Wear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6" name="Google Shape;466;p25"/>
          <p:cNvGrpSpPr/>
          <p:nvPr/>
        </p:nvGrpSpPr>
        <p:grpSpPr>
          <a:xfrm>
            <a:off x="189681" y="4561774"/>
            <a:ext cx="5267950" cy="459781"/>
            <a:chOff x="2283025" y="2322568"/>
            <a:chExt cx="5267950" cy="643500"/>
          </a:xfrm>
        </p:grpSpPr>
        <p:sp>
          <p:nvSpPr>
            <p:cNvPr id="467" name="Google Shape;467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1" name="Google Shape;471;p25"/>
          <p:cNvGrpSpPr/>
          <p:nvPr/>
        </p:nvGrpSpPr>
        <p:grpSpPr>
          <a:xfrm>
            <a:off x="189683" y="2680317"/>
            <a:ext cx="6701701" cy="473101"/>
            <a:chOff x="2222438" y="2322568"/>
            <a:chExt cx="5328537" cy="643500"/>
          </a:xfrm>
        </p:grpSpPr>
        <p:sp>
          <p:nvSpPr>
            <p:cNvPr id="472" name="Google Shape;472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 flipH="1">
              <a:off x="2222438" y="2322575"/>
              <a:ext cx="1844400" cy="642600"/>
            </a:xfrm>
            <a:prstGeom prst="rect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Safety Test</a:t>
              </a:r>
              <a:endParaRPr sz="15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76" name="Google Shape;476;p25"/>
          <p:cNvPicPr preferRelativeResize="0"/>
          <p:nvPr/>
        </p:nvPicPr>
        <p:blipFill rotWithShape="1">
          <a:blip r:embed="rId3">
            <a:alphaModFix/>
          </a:blip>
          <a:srcRect b="24475" l="6132" r="6132" t="8284"/>
          <a:stretch/>
        </p:blipFill>
        <p:spPr>
          <a:xfrm>
            <a:off x="3535225" y="3481375"/>
            <a:ext cx="1486548" cy="1518935"/>
          </a:xfrm>
          <a:prstGeom prst="rect">
            <a:avLst/>
          </a:prstGeom>
          <a:noFill/>
          <a:ln cap="flat" cmpd="sng" w="19050">
            <a:solidFill>
              <a:srgbClr val="505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7" name="Google Shape;477;p25"/>
          <p:cNvPicPr preferRelativeResize="0"/>
          <p:nvPr/>
        </p:nvPicPr>
        <p:blipFill rotWithShape="1">
          <a:blip r:embed="rId4">
            <a:alphaModFix/>
          </a:blip>
          <a:srcRect b="22296" l="12717" r="11172" t="24438"/>
          <a:stretch/>
        </p:blipFill>
        <p:spPr>
          <a:xfrm>
            <a:off x="6974643" y="3481373"/>
            <a:ext cx="1627807" cy="1518925"/>
          </a:xfrm>
          <a:prstGeom prst="rect">
            <a:avLst/>
          </a:prstGeom>
          <a:noFill/>
          <a:ln cap="flat" cmpd="sng" w="19050">
            <a:solidFill>
              <a:srgbClr val="4141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8" name="Google Shape;4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5838" y="799931"/>
            <a:ext cx="3343075" cy="22019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25"/>
          <p:cNvCxnSpPr>
            <a:stCxn id="480" idx="0"/>
          </p:cNvCxnSpPr>
          <p:nvPr/>
        </p:nvCxnSpPr>
        <p:spPr>
          <a:xfrm>
            <a:off x="4333460" y="1529687"/>
            <a:ext cx="2213400" cy="43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5"/>
          <p:cNvCxnSpPr>
            <a:stCxn id="480" idx="2"/>
          </p:cNvCxnSpPr>
          <p:nvPr/>
        </p:nvCxnSpPr>
        <p:spPr>
          <a:xfrm flipH="1" rot="10800000">
            <a:off x="4333460" y="2873962"/>
            <a:ext cx="2336400" cy="33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0" name="Google Shape;480;p25"/>
          <p:cNvPicPr preferRelativeResize="0"/>
          <p:nvPr/>
        </p:nvPicPr>
        <p:blipFill rotWithShape="1">
          <a:blip r:embed="rId5">
            <a:alphaModFix/>
          </a:blip>
          <a:srcRect b="4178" l="11738" r="54284" t="52339"/>
          <a:stretch/>
        </p:blipFill>
        <p:spPr>
          <a:xfrm>
            <a:off x="3336746" y="1529687"/>
            <a:ext cx="1993429" cy="1680275"/>
          </a:xfrm>
          <a:prstGeom prst="rect">
            <a:avLst/>
          </a:prstGeom>
          <a:noFill/>
          <a:ln cap="flat" cmpd="sng" w="19050">
            <a:solidFill>
              <a:srgbClr val="41414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2" name="Google Shape;482;p25"/>
          <p:cNvPicPr preferRelativeResize="0"/>
          <p:nvPr/>
        </p:nvPicPr>
        <p:blipFill rotWithShape="1">
          <a:blip r:embed="rId6">
            <a:alphaModFix/>
          </a:blip>
          <a:srcRect b="8473" l="9769" r="27443" t="19898"/>
          <a:stretch/>
        </p:blipFill>
        <p:spPr>
          <a:xfrm>
            <a:off x="5221763" y="3481375"/>
            <a:ext cx="1552876" cy="15189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6"/>
          <p:cNvGrpSpPr/>
          <p:nvPr/>
        </p:nvGrpSpPr>
        <p:grpSpPr>
          <a:xfrm>
            <a:off x="195433" y="3150929"/>
            <a:ext cx="6625501" cy="473101"/>
            <a:chOff x="2283025" y="2322568"/>
            <a:chExt cx="5267950" cy="643500"/>
          </a:xfrm>
        </p:grpSpPr>
        <p:sp>
          <p:nvSpPr>
            <p:cNvPr id="488" name="Google Shape;488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Durability Test</a:t>
              </a:r>
              <a:endParaRPr sz="15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2" name="Google Shape;49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26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Durability Test										     </a:t>
            </a:r>
            <a:r>
              <a:rPr i="1" lang="en"/>
              <a:t>[Katharine]</a:t>
            </a:r>
            <a:endParaRPr i="1"/>
          </a:p>
        </p:txBody>
      </p:sp>
      <p:grpSp>
        <p:nvGrpSpPr>
          <p:cNvPr id="494" name="Google Shape;494;p26"/>
          <p:cNvGrpSpPr/>
          <p:nvPr/>
        </p:nvGrpSpPr>
        <p:grpSpPr>
          <a:xfrm>
            <a:off x="195421" y="1748298"/>
            <a:ext cx="5311674" cy="459781"/>
            <a:chOff x="2283025" y="2322568"/>
            <a:chExt cx="5267950" cy="643500"/>
          </a:xfrm>
        </p:grpSpPr>
        <p:sp>
          <p:nvSpPr>
            <p:cNvPr id="495" name="Google Shape;495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Plier Universality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9" name="Google Shape;499;p26"/>
          <p:cNvGrpSpPr/>
          <p:nvPr/>
        </p:nvGrpSpPr>
        <p:grpSpPr>
          <a:xfrm>
            <a:off x="195414" y="1266799"/>
            <a:ext cx="5311674" cy="473101"/>
            <a:chOff x="2283025" y="2322568"/>
            <a:chExt cx="5267950" cy="643500"/>
          </a:xfrm>
        </p:grpSpPr>
        <p:sp>
          <p:nvSpPr>
            <p:cNvPr id="500" name="Google Shape;500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Consistent Wear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4" name="Google Shape;504;p26"/>
          <p:cNvGrpSpPr/>
          <p:nvPr/>
        </p:nvGrpSpPr>
        <p:grpSpPr>
          <a:xfrm>
            <a:off x="195421" y="785164"/>
            <a:ext cx="5311674" cy="473101"/>
            <a:chOff x="2283025" y="2322568"/>
            <a:chExt cx="5267950" cy="643500"/>
          </a:xfrm>
        </p:grpSpPr>
        <p:sp>
          <p:nvSpPr>
            <p:cNvPr id="505" name="Google Shape;505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Torque Cell Calibration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9" name="Google Shape;509;p26"/>
          <p:cNvGrpSpPr/>
          <p:nvPr/>
        </p:nvGrpSpPr>
        <p:grpSpPr>
          <a:xfrm>
            <a:off x="189681" y="2689489"/>
            <a:ext cx="5267950" cy="459781"/>
            <a:chOff x="2283025" y="2322568"/>
            <a:chExt cx="5267950" cy="643500"/>
          </a:xfrm>
        </p:grpSpPr>
        <p:sp>
          <p:nvSpPr>
            <p:cNvPr id="510" name="Google Shape;510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Safety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4" name="Google Shape;514;p26"/>
          <p:cNvGrpSpPr/>
          <p:nvPr/>
        </p:nvGrpSpPr>
        <p:grpSpPr>
          <a:xfrm>
            <a:off x="189694" y="2221435"/>
            <a:ext cx="5267950" cy="459781"/>
            <a:chOff x="2283025" y="2322568"/>
            <a:chExt cx="5267950" cy="643500"/>
          </a:xfrm>
        </p:grpSpPr>
        <p:sp>
          <p:nvSpPr>
            <p:cNvPr id="515" name="Google Shape;515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Variable Test Piece Diam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9" name="Google Shape;519;p26"/>
          <p:cNvGrpSpPr/>
          <p:nvPr/>
        </p:nvGrpSpPr>
        <p:grpSpPr>
          <a:xfrm>
            <a:off x="189681" y="4561774"/>
            <a:ext cx="5267950" cy="459781"/>
            <a:chOff x="2283025" y="2322568"/>
            <a:chExt cx="5267950" cy="643500"/>
          </a:xfrm>
        </p:grpSpPr>
        <p:sp>
          <p:nvSpPr>
            <p:cNvPr id="520" name="Google Shape;520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4" name="Google Shape;524;p26"/>
          <p:cNvGrpSpPr/>
          <p:nvPr/>
        </p:nvGrpSpPr>
        <p:grpSpPr>
          <a:xfrm>
            <a:off x="189683" y="4093729"/>
            <a:ext cx="6625501" cy="473101"/>
            <a:chOff x="2283025" y="2322568"/>
            <a:chExt cx="5267950" cy="643500"/>
          </a:xfrm>
        </p:grpSpPr>
        <p:sp>
          <p:nvSpPr>
            <p:cNvPr id="525" name="Google Shape;525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Environment Temperature Test</a:t>
              </a:r>
              <a:endParaRPr sz="15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9" name="Google Shape;529;p26"/>
          <p:cNvGrpSpPr/>
          <p:nvPr/>
        </p:nvGrpSpPr>
        <p:grpSpPr>
          <a:xfrm>
            <a:off x="195433" y="3618979"/>
            <a:ext cx="6625501" cy="473101"/>
            <a:chOff x="2283025" y="2322568"/>
            <a:chExt cx="5267950" cy="643500"/>
          </a:xfrm>
        </p:grpSpPr>
        <p:sp>
          <p:nvSpPr>
            <p:cNvPr id="530" name="Google Shape;530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Temperature of Test Piece</a:t>
              </a:r>
              <a:endParaRPr sz="15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34" name="Google Shape;5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275" y="790275"/>
            <a:ext cx="3263608" cy="19401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5" name="Google Shape;535;p26"/>
          <p:cNvPicPr preferRelativeResize="0"/>
          <p:nvPr/>
        </p:nvPicPr>
        <p:blipFill rotWithShape="1">
          <a:blip r:embed="rId4">
            <a:alphaModFix/>
          </a:blip>
          <a:srcRect b="0" l="0" r="22534" t="0"/>
          <a:stretch/>
        </p:blipFill>
        <p:spPr>
          <a:xfrm>
            <a:off x="6216375" y="790275"/>
            <a:ext cx="2331967" cy="40136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6" name="Google Shape;536;p26"/>
          <p:cNvPicPr preferRelativeResize="0"/>
          <p:nvPr/>
        </p:nvPicPr>
        <p:blipFill rotWithShape="1">
          <a:blip r:embed="rId5">
            <a:alphaModFix/>
          </a:blip>
          <a:srcRect b="37814" l="20017" r="13766" t="24465"/>
          <a:stretch/>
        </p:blipFill>
        <p:spPr>
          <a:xfrm>
            <a:off x="3294829" y="2863727"/>
            <a:ext cx="2554345" cy="194017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27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 </a:t>
            </a:r>
            <a:r>
              <a:rPr i="1" lang="en"/>
              <a:t> 										          [Kelsey]</a:t>
            </a:r>
            <a:endParaRPr/>
          </a:p>
        </p:txBody>
      </p:sp>
      <p:grpSp>
        <p:nvGrpSpPr>
          <p:cNvPr id="543" name="Google Shape;543;p27"/>
          <p:cNvGrpSpPr/>
          <p:nvPr/>
        </p:nvGrpSpPr>
        <p:grpSpPr>
          <a:xfrm>
            <a:off x="195421" y="1748298"/>
            <a:ext cx="5311674" cy="459781"/>
            <a:chOff x="2283025" y="2322568"/>
            <a:chExt cx="5267950" cy="643500"/>
          </a:xfrm>
        </p:grpSpPr>
        <p:sp>
          <p:nvSpPr>
            <p:cNvPr id="544" name="Google Shape;544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Plier Universality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" name="Google Shape;548;p27"/>
          <p:cNvGrpSpPr/>
          <p:nvPr/>
        </p:nvGrpSpPr>
        <p:grpSpPr>
          <a:xfrm>
            <a:off x="195414" y="1266799"/>
            <a:ext cx="5311674" cy="473101"/>
            <a:chOff x="2283025" y="2322568"/>
            <a:chExt cx="5267950" cy="643500"/>
          </a:xfrm>
        </p:grpSpPr>
        <p:sp>
          <p:nvSpPr>
            <p:cNvPr id="549" name="Google Shape;549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Consistent Wear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3" name="Google Shape;553;p27"/>
          <p:cNvGrpSpPr/>
          <p:nvPr/>
        </p:nvGrpSpPr>
        <p:grpSpPr>
          <a:xfrm>
            <a:off x="195421" y="785164"/>
            <a:ext cx="5311674" cy="473101"/>
            <a:chOff x="2283025" y="2322568"/>
            <a:chExt cx="5267950" cy="643500"/>
          </a:xfrm>
        </p:grpSpPr>
        <p:sp>
          <p:nvSpPr>
            <p:cNvPr id="554" name="Google Shape;554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Torque Cell Calibration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8" name="Google Shape;558;p27"/>
          <p:cNvGrpSpPr/>
          <p:nvPr/>
        </p:nvGrpSpPr>
        <p:grpSpPr>
          <a:xfrm>
            <a:off x="189681" y="2689489"/>
            <a:ext cx="5267950" cy="459781"/>
            <a:chOff x="2283025" y="2322568"/>
            <a:chExt cx="5267950" cy="643500"/>
          </a:xfrm>
        </p:grpSpPr>
        <p:sp>
          <p:nvSpPr>
            <p:cNvPr id="559" name="Google Shape;559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Safety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3" name="Google Shape;563;p27"/>
          <p:cNvGrpSpPr/>
          <p:nvPr/>
        </p:nvGrpSpPr>
        <p:grpSpPr>
          <a:xfrm>
            <a:off x="189681" y="3157584"/>
            <a:ext cx="5267950" cy="459781"/>
            <a:chOff x="2283025" y="2322568"/>
            <a:chExt cx="5267950" cy="643500"/>
          </a:xfrm>
        </p:grpSpPr>
        <p:sp>
          <p:nvSpPr>
            <p:cNvPr id="564" name="Google Shape;564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Durability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8" name="Google Shape;568;p27"/>
          <p:cNvGrpSpPr/>
          <p:nvPr/>
        </p:nvGrpSpPr>
        <p:grpSpPr>
          <a:xfrm>
            <a:off x="189694" y="2221435"/>
            <a:ext cx="5267950" cy="459781"/>
            <a:chOff x="2283025" y="2322568"/>
            <a:chExt cx="5267950" cy="643500"/>
          </a:xfrm>
        </p:grpSpPr>
        <p:sp>
          <p:nvSpPr>
            <p:cNvPr id="569" name="Google Shape;569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Variable Test Piece Diam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3" name="Google Shape;573;p27"/>
          <p:cNvGrpSpPr/>
          <p:nvPr/>
        </p:nvGrpSpPr>
        <p:grpSpPr>
          <a:xfrm>
            <a:off x="189683" y="4561829"/>
            <a:ext cx="6625501" cy="473101"/>
            <a:chOff x="2283025" y="2322568"/>
            <a:chExt cx="5267950" cy="643500"/>
          </a:xfrm>
        </p:grpSpPr>
        <p:sp>
          <p:nvSpPr>
            <p:cNvPr id="574" name="Google Shape;574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Usability Test</a:t>
              </a:r>
              <a:endParaRPr sz="15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78" name="Google Shape;578;p27"/>
          <p:cNvPicPr preferRelativeResize="0"/>
          <p:nvPr/>
        </p:nvPicPr>
        <p:blipFill rotWithShape="1">
          <a:blip r:embed="rId3">
            <a:alphaModFix/>
          </a:blip>
          <a:srcRect b="50830" l="0" r="16666" t="0"/>
          <a:stretch/>
        </p:blipFill>
        <p:spPr>
          <a:xfrm>
            <a:off x="6395075" y="2928250"/>
            <a:ext cx="2357426" cy="185460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9" name="Google Shape;579;p27"/>
          <p:cNvPicPr preferRelativeResize="0"/>
          <p:nvPr/>
        </p:nvPicPr>
        <p:blipFill rotWithShape="1">
          <a:blip r:embed="rId4">
            <a:alphaModFix/>
          </a:blip>
          <a:srcRect b="0" l="0" r="16936" t="9812"/>
          <a:stretch/>
        </p:blipFill>
        <p:spPr>
          <a:xfrm>
            <a:off x="6395069" y="953928"/>
            <a:ext cx="2277407" cy="18546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0" name="Google Shape;580;p27"/>
          <p:cNvGrpSpPr/>
          <p:nvPr/>
        </p:nvGrpSpPr>
        <p:grpSpPr>
          <a:xfrm>
            <a:off x="189694" y="3625660"/>
            <a:ext cx="5267950" cy="459781"/>
            <a:chOff x="2283025" y="2322568"/>
            <a:chExt cx="5267950" cy="643500"/>
          </a:xfrm>
        </p:grpSpPr>
        <p:sp>
          <p:nvSpPr>
            <p:cNvPr id="581" name="Google Shape;581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Temp of Test Piece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5" name="Google Shape;585;p27"/>
          <p:cNvGrpSpPr/>
          <p:nvPr/>
        </p:nvGrpSpPr>
        <p:grpSpPr>
          <a:xfrm>
            <a:off x="189681" y="4093714"/>
            <a:ext cx="5267950" cy="459781"/>
            <a:chOff x="2283025" y="2322568"/>
            <a:chExt cx="5267950" cy="643500"/>
          </a:xfrm>
        </p:grpSpPr>
        <p:sp>
          <p:nvSpPr>
            <p:cNvPr id="586" name="Google Shape;586;p2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Environment Temp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90" name="Google Shape;590;p27"/>
          <p:cNvPicPr preferRelativeResize="0"/>
          <p:nvPr/>
        </p:nvPicPr>
        <p:blipFill rotWithShape="1">
          <a:blip r:embed="rId5">
            <a:alphaModFix/>
          </a:blip>
          <a:srcRect b="0" l="0" r="20735" t="0"/>
          <a:stretch/>
        </p:blipFill>
        <p:spPr>
          <a:xfrm>
            <a:off x="2747888" y="1110774"/>
            <a:ext cx="3544873" cy="335410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28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Feedback </a:t>
            </a:r>
            <a:r>
              <a:rPr i="1" lang="en"/>
              <a:t>										          [Kelsey]</a:t>
            </a: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3335463" y="936537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Resolved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28"/>
          <p:cNvSpPr/>
          <p:nvPr/>
        </p:nvSpPr>
        <p:spPr>
          <a:xfrm>
            <a:off x="4354429" y="936537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Path Forward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28"/>
          <p:cNvSpPr/>
          <p:nvPr/>
        </p:nvSpPr>
        <p:spPr>
          <a:xfrm>
            <a:off x="5373412" y="936537"/>
            <a:ext cx="28278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Resolutions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28"/>
          <p:cNvSpPr/>
          <p:nvPr/>
        </p:nvSpPr>
        <p:spPr>
          <a:xfrm>
            <a:off x="942788" y="936537"/>
            <a:ext cx="23808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28"/>
          <p:cNvGrpSpPr/>
          <p:nvPr/>
        </p:nvGrpSpPr>
        <p:grpSpPr>
          <a:xfrm>
            <a:off x="943723" y="1247675"/>
            <a:ext cx="7257489" cy="674450"/>
            <a:chOff x="943723" y="3098500"/>
            <a:chExt cx="7257489" cy="674450"/>
          </a:xfrm>
        </p:grpSpPr>
        <p:sp>
          <p:nvSpPr>
            <p:cNvPr id="602" name="Google Shape;602;p28"/>
            <p:cNvSpPr/>
            <p:nvPr/>
          </p:nvSpPr>
          <p:spPr>
            <a:xfrm>
              <a:off x="5373412" y="3098513"/>
              <a:ext cx="28278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Tools Labeled in Drawers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Electronics Soldered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4354429" y="309851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9" name="Google Shape;609;p28"/>
            <p:cNvSpPr/>
            <p:nvPr/>
          </p:nvSpPr>
          <p:spPr>
            <a:xfrm rot="-2700000">
              <a:off x="4705031" y="333639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Loose Parts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1" name="Google Shape;611;p28"/>
          <p:cNvGrpSpPr/>
          <p:nvPr/>
        </p:nvGrpSpPr>
        <p:grpSpPr>
          <a:xfrm>
            <a:off x="943723" y="1932950"/>
            <a:ext cx="7257489" cy="674450"/>
            <a:chOff x="943723" y="3783775"/>
            <a:chExt cx="7257489" cy="674450"/>
          </a:xfrm>
        </p:grpSpPr>
        <p:sp>
          <p:nvSpPr>
            <p:cNvPr id="612" name="Google Shape;612;p28"/>
            <p:cNvSpPr/>
            <p:nvPr/>
          </p:nvSpPr>
          <p:spPr>
            <a:xfrm>
              <a:off x="5373412" y="3783788"/>
              <a:ext cx="28278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Shorten Handles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Lengthen Chuck Key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4354429" y="3783788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9" name="Google Shape;619;p28"/>
            <p:cNvSpPr/>
            <p:nvPr/>
          </p:nvSpPr>
          <p:spPr>
            <a:xfrm rot="-2700000">
              <a:off x="4705031" y="4021667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3633813" y="3915788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Chuck Key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2" name="Google Shape;622;p28"/>
          <p:cNvGrpSpPr/>
          <p:nvPr/>
        </p:nvGrpSpPr>
        <p:grpSpPr>
          <a:xfrm>
            <a:off x="943723" y="2618225"/>
            <a:ext cx="7257489" cy="674450"/>
            <a:chOff x="943723" y="4469050"/>
            <a:chExt cx="7257489" cy="674450"/>
          </a:xfrm>
        </p:grpSpPr>
        <p:sp>
          <p:nvSpPr>
            <p:cNvPr id="623" name="Google Shape;623;p28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Additional Door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Replace Allen Wrenches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0" name="Google Shape;630;p28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Limited Space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3" name="Google Shape;633;p28"/>
          <p:cNvGrpSpPr/>
          <p:nvPr/>
        </p:nvGrpSpPr>
        <p:grpSpPr>
          <a:xfrm>
            <a:off x="943723" y="3303500"/>
            <a:ext cx="7257489" cy="674450"/>
            <a:chOff x="943723" y="4469050"/>
            <a:chExt cx="7257489" cy="674450"/>
          </a:xfrm>
        </p:grpSpPr>
        <p:sp>
          <p:nvSpPr>
            <p:cNvPr id="634" name="Google Shape;634;p28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Spring/Hand Crank on Live Center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Manual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1" name="Google Shape;641;p28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Length of Process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4" name="Google Shape;644;p28"/>
          <p:cNvGrpSpPr/>
          <p:nvPr/>
        </p:nvGrpSpPr>
        <p:grpSpPr>
          <a:xfrm>
            <a:off x="943723" y="3988775"/>
            <a:ext cx="7257489" cy="674450"/>
            <a:chOff x="943723" y="4469050"/>
            <a:chExt cx="7257489" cy="674450"/>
          </a:xfrm>
        </p:grpSpPr>
        <p:sp>
          <p:nvSpPr>
            <p:cNvPr id="645" name="Google Shape;645;p28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Label Screws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Video Tutorial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2" name="Google Shape;652;p28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Clarity of Instructions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55" name="Google Shape;655;p28"/>
          <p:cNvSpPr/>
          <p:nvPr/>
        </p:nvSpPr>
        <p:spPr>
          <a:xfrm rot="-2700000">
            <a:off x="3686081" y="1470441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CD8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1" name="Google Shape;661;p29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Official Testing										           </a:t>
            </a:r>
            <a:r>
              <a:rPr i="1" lang="en"/>
              <a:t>[Sasha]</a:t>
            </a:r>
            <a:endParaRPr i="1"/>
          </a:p>
        </p:txBody>
      </p:sp>
      <p:pic>
        <p:nvPicPr>
          <p:cNvPr id="662" name="Google Shape;662;p29"/>
          <p:cNvPicPr preferRelativeResize="0"/>
          <p:nvPr/>
        </p:nvPicPr>
        <p:blipFill rotWithShape="1">
          <a:blip r:embed="rId3">
            <a:alphaModFix/>
          </a:blip>
          <a:srcRect b="0" l="12510" r="0" t="0"/>
          <a:stretch/>
        </p:blipFill>
        <p:spPr>
          <a:xfrm>
            <a:off x="4649850" y="1113675"/>
            <a:ext cx="4140652" cy="3549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63" name="Google Shape;663;p29"/>
          <p:cNvGrpSpPr/>
          <p:nvPr/>
        </p:nvGrpSpPr>
        <p:grpSpPr>
          <a:xfrm>
            <a:off x="189672" y="945983"/>
            <a:ext cx="4094300" cy="1193579"/>
            <a:chOff x="3977400" y="946003"/>
            <a:chExt cx="4094300" cy="1193579"/>
          </a:xfrm>
        </p:grpSpPr>
        <p:grpSp>
          <p:nvGrpSpPr>
            <p:cNvPr id="664" name="Google Shape;664;p29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665" name="Google Shape;665;p29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2F2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6" name="Google Shape;666;p2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F2F2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67" name="Google Shape;667;p29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F2F2F"/>
                  </a:solidFill>
                  <a:latin typeface="Roboto"/>
                  <a:ea typeface="Roboto"/>
                  <a:cs typeface="Roboto"/>
                  <a:sym typeface="Roboto"/>
                </a:rPr>
                <a:t>Official Testing Began</a:t>
              </a:r>
              <a:endParaRPr b="1" sz="1100">
                <a:solidFill>
                  <a:srgbClr val="2F2F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8" name="Google Shape;668;p29"/>
            <p:cNvSpPr txBox="1"/>
            <p:nvPr/>
          </p:nvSpPr>
          <p:spPr>
            <a:xfrm>
              <a:off x="5343503" y="1222245"/>
              <a:ext cx="18603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2F2F2F"/>
                  </a:solidFill>
                  <a:latin typeface="Roboto"/>
                  <a:ea typeface="Roboto"/>
                  <a:cs typeface="Roboto"/>
                  <a:sym typeface="Roboto"/>
                </a:rPr>
                <a:t>Planned 4 Weeks for Official Testing and Debugging</a:t>
              </a:r>
              <a:endParaRPr sz="1000">
                <a:solidFill>
                  <a:srgbClr val="2F2F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9" name="Google Shape;669;p29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2F2F2F"/>
                  </a:solidFill>
                  <a:latin typeface="Roboto"/>
                  <a:ea typeface="Roboto"/>
                  <a:cs typeface="Roboto"/>
                  <a:sym typeface="Roboto"/>
                </a:rPr>
                <a:t>4/03</a:t>
              </a:r>
              <a:endParaRPr sz="900">
                <a:solidFill>
                  <a:srgbClr val="2F2F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0" name="Google Shape;670;p29"/>
          <p:cNvGrpSpPr/>
          <p:nvPr/>
        </p:nvGrpSpPr>
        <p:grpSpPr>
          <a:xfrm>
            <a:off x="189672" y="1946826"/>
            <a:ext cx="4094300" cy="1193487"/>
            <a:chOff x="3977400" y="946003"/>
            <a:chExt cx="4094300" cy="1193487"/>
          </a:xfrm>
        </p:grpSpPr>
        <p:grpSp>
          <p:nvGrpSpPr>
            <p:cNvPr id="671" name="Google Shape;671;p29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672" name="Google Shape;672;p2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2F2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73" name="Google Shape;673;p2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F2F2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74" name="Google Shape;674;p29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F2F2F"/>
                  </a:solidFill>
                  <a:latin typeface="Roboto"/>
                  <a:ea typeface="Roboto"/>
                  <a:cs typeface="Roboto"/>
                  <a:sym typeface="Roboto"/>
                </a:rPr>
                <a:t>Torque Measurement System Broke</a:t>
              </a:r>
              <a:endParaRPr b="1" sz="1100">
                <a:solidFill>
                  <a:srgbClr val="2F2F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5" name="Google Shape;675;p29"/>
            <p:cNvSpPr txBox="1"/>
            <p:nvPr/>
          </p:nvSpPr>
          <p:spPr>
            <a:xfrm>
              <a:off x="5343503" y="1222252"/>
              <a:ext cx="23490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2F2F2F"/>
                  </a:solidFill>
                  <a:latin typeface="Roboto"/>
                  <a:ea typeface="Roboto"/>
                  <a:cs typeface="Roboto"/>
                  <a:sym typeface="Roboto"/>
                </a:rPr>
                <a:t>Torque Cell Amplifier Broke Due To Manufacturing Error</a:t>
              </a:r>
              <a:endParaRPr sz="1000">
                <a:solidFill>
                  <a:srgbClr val="2F2F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6" name="Google Shape;676;p29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2F2F2F"/>
                  </a:solidFill>
                  <a:latin typeface="Roboto"/>
                  <a:ea typeface="Roboto"/>
                  <a:cs typeface="Roboto"/>
                  <a:sym typeface="Roboto"/>
                </a:rPr>
                <a:t>4/10</a:t>
              </a:r>
              <a:endParaRPr sz="900">
                <a:solidFill>
                  <a:srgbClr val="2F2F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7" name="Google Shape;677;p29"/>
          <p:cNvGrpSpPr/>
          <p:nvPr/>
        </p:nvGrpSpPr>
        <p:grpSpPr>
          <a:xfrm>
            <a:off x="189672" y="3946972"/>
            <a:ext cx="4094300" cy="1196520"/>
            <a:chOff x="3977400" y="946003"/>
            <a:chExt cx="4094300" cy="1196520"/>
          </a:xfrm>
        </p:grpSpPr>
        <p:grpSp>
          <p:nvGrpSpPr>
            <p:cNvPr id="678" name="Google Shape;678;p29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80" name="Google Shape;680;p29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81" name="Google Shape;681;p29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Issue Resolved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2" name="Google Shape;682;p29"/>
            <p:cNvSpPr txBox="1"/>
            <p:nvPr/>
          </p:nvSpPr>
          <p:spPr>
            <a:xfrm>
              <a:off x="5343503" y="1222256"/>
              <a:ext cx="20607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One Week Remaining for Official Testing and Debugging</a:t>
              </a:r>
              <a:endParaRPr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3" name="Google Shape;683;p29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4/24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4" name="Google Shape;684;p29"/>
          <p:cNvGrpSpPr/>
          <p:nvPr/>
        </p:nvGrpSpPr>
        <p:grpSpPr>
          <a:xfrm>
            <a:off x="189672" y="2946170"/>
            <a:ext cx="4094300" cy="1193487"/>
            <a:chOff x="3977400" y="946003"/>
            <a:chExt cx="4094300" cy="1193487"/>
          </a:xfrm>
        </p:grpSpPr>
        <p:grpSp>
          <p:nvGrpSpPr>
            <p:cNvPr id="685" name="Google Shape;685;p29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686" name="Google Shape;686;p2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87" name="Google Shape;687;p29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88" name="Google Shape;688;p29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System Repair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9" name="Google Shape;689;p29"/>
            <p:cNvSpPr txBox="1"/>
            <p:nvPr/>
          </p:nvSpPr>
          <p:spPr>
            <a:xfrm>
              <a:off x="5343504" y="1222259"/>
              <a:ext cx="19083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Efforts to Repair System and Explore Alternate Options</a:t>
              </a:r>
              <a:endParaRPr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0" name="Google Shape;690;p29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4/10-4/24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30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Results: Steel Pipe						     		     </a:t>
            </a:r>
            <a:r>
              <a:rPr i="1" lang="en"/>
              <a:t>[Tessa]</a:t>
            </a:r>
            <a:endParaRPr i="1"/>
          </a:p>
        </p:txBody>
      </p:sp>
      <p:sp>
        <p:nvSpPr>
          <p:cNvPr id="697" name="Google Shape;697;p30"/>
          <p:cNvSpPr/>
          <p:nvPr/>
        </p:nvSpPr>
        <p:spPr>
          <a:xfrm>
            <a:off x="5632325" y="805475"/>
            <a:ext cx="3388800" cy="5199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Path Forward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30"/>
          <p:cNvSpPr/>
          <p:nvPr/>
        </p:nvSpPr>
        <p:spPr>
          <a:xfrm>
            <a:off x="0" y="805600"/>
            <a:ext cx="3546900" cy="519900"/>
          </a:xfrm>
          <a:prstGeom prst="homePlate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Pliers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30"/>
          <p:cNvSpPr/>
          <p:nvPr/>
        </p:nvSpPr>
        <p:spPr>
          <a:xfrm>
            <a:off x="2944200" y="805600"/>
            <a:ext cx="3305700" cy="5199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0" name="Google Shape;7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5" y="1789751"/>
            <a:ext cx="4886575" cy="2885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1" name="Google Shape;701;p30" title="My Movie 3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3625" y="1408295"/>
            <a:ext cx="3546899" cy="364853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31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Results: Grinder Bits 			                      </a:t>
            </a:r>
            <a:r>
              <a:rPr i="1" lang="en"/>
              <a:t>[Katharine]</a:t>
            </a:r>
            <a:endParaRPr i="1"/>
          </a:p>
        </p:txBody>
      </p:sp>
      <p:pic>
        <p:nvPicPr>
          <p:cNvPr id="708" name="Google Shape;708;p31"/>
          <p:cNvPicPr preferRelativeResize="0"/>
          <p:nvPr/>
        </p:nvPicPr>
        <p:blipFill rotWithShape="1">
          <a:blip r:embed="rId3">
            <a:alphaModFix/>
          </a:blip>
          <a:srcRect b="29838" l="0" r="0" t="27338"/>
          <a:stretch/>
        </p:blipFill>
        <p:spPr>
          <a:xfrm>
            <a:off x="7017008" y="858450"/>
            <a:ext cx="1149054" cy="106525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9" name="Google Shape;709;p31"/>
          <p:cNvPicPr preferRelativeResize="0"/>
          <p:nvPr/>
        </p:nvPicPr>
        <p:blipFill rotWithShape="1">
          <a:blip r:embed="rId4">
            <a:alphaModFix/>
          </a:blip>
          <a:srcRect b="42067" l="0" r="16121" t="22473"/>
          <a:stretch/>
        </p:blipFill>
        <p:spPr>
          <a:xfrm flipH="1">
            <a:off x="6469826" y="3541225"/>
            <a:ext cx="2253174" cy="126999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0" name="Google Shape;710;p31"/>
          <p:cNvPicPr preferRelativeResize="0"/>
          <p:nvPr/>
        </p:nvPicPr>
        <p:blipFill rotWithShape="1">
          <a:blip r:embed="rId5">
            <a:alphaModFix/>
          </a:blip>
          <a:srcRect b="58861" l="0" r="0" t="0"/>
          <a:stretch/>
        </p:blipFill>
        <p:spPr>
          <a:xfrm>
            <a:off x="6469825" y="2086078"/>
            <a:ext cx="2253174" cy="123592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1" name="Google Shape;71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650" y="2938713"/>
            <a:ext cx="4834075" cy="20570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2" name="Google Shape;71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649" y="758832"/>
            <a:ext cx="4834076" cy="207805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32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											     </a:t>
            </a:r>
            <a:r>
              <a:rPr i="1" lang="en"/>
              <a:t>[Katharine]</a:t>
            </a:r>
            <a:endParaRPr i="1"/>
          </a:p>
        </p:txBody>
      </p:sp>
      <p:pic>
        <p:nvPicPr>
          <p:cNvPr id="719" name="Google Shape;719;p32"/>
          <p:cNvPicPr preferRelativeResize="0"/>
          <p:nvPr/>
        </p:nvPicPr>
        <p:blipFill rotWithShape="1">
          <a:blip r:embed="rId3">
            <a:alphaModFix/>
          </a:blip>
          <a:srcRect b="22970" l="0" r="0" t="9784"/>
          <a:stretch/>
        </p:blipFill>
        <p:spPr>
          <a:xfrm>
            <a:off x="247225" y="2802538"/>
            <a:ext cx="1996549" cy="10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2"/>
          <p:cNvPicPr preferRelativeResize="0"/>
          <p:nvPr/>
        </p:nvPicPr>
        <p:blipFill rotWithShape="1">
          <a:blip r:embed="rId4">
            <a:alphaModFix/>
          </a:blip>
          <a:srcRect b="30244" l="0" r="0" t="2514"/>
          <a:stretch/>
        </p:blipFill>
        <p:spPr>
          <a:xfrm>
            <a:off x="2562700" y="2802537"/>
            <a:ext cx="1996549" cy="10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2"/>
          <p:cNvSpPr/>
          <p:nvPr/>
        </p:nvSpPr>
        <p:spPr>
          <a:xfrm>
            <a:off x="6026765" y="1334039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414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Geometry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22" name="Google Shape;722;p32"/>
          <p:cNvSpPr/>
          <p:nvPr/>
        </p:nvSpPr>
        <p:spPr>
          <a:xfrm>
            <a:off x="1634222" y="1334039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414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Heat Treatment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23" name="Google Shape;723;p32"/>
          <p:cNvSpPr/>
          <p:nvPr/>
        </p:nvSpPr>
        <p:spPr>
          <a:xfrm>
            <a:off x="164000" y="2233738"/>
            <a:ext cx="2163000" cy="442500"/>
          </a:xfrm>
          <a:prstGeom prst="roundRect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Secondary Heat Treatment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4" name="Google Shape;724;p32"/>
          <p:cNvSpPr/>
          <p:nvPr/>
        </p:nvSpPr>
        <p:spPr>
          <a:xfrm>
            <a:off x="2479475" y="2233738"/>
            <a:ext cx="2163000" cy="442500"/>
          </a:xfrm>
          <a:prstGeom prst="roundRect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Secondary Heat Treatment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5" name="Google Shape;725;p32"/>
          <p:cNvSpPr/>
          <p:nvPr/>
        </p:nvSpPr>
        <p:spPr>
          <a:xfrm>
            <a:off x="5181525" y="223374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V-Jaw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6" name="Google Shape;726;p32"/>
          <p:cNvSpPr/>
          <p:nvPr/>
        </p:nvSpPr>
        <p:spPr>
          <a:xfrm>
            <a:off x="6872018" y="223374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Straight Jaw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27" name="Google Shape;727;p32"/>
          <p:cNvCxnSpPr>
            <a:stCxn id="722" idx="2"/>
            <a:endCxn id="724" idx="0"/>
          </p:cNvCxnSpPr>
          <p:nvPr/>
        </p:nvCxnSpPr>
        <p:spPr>
          <a:xfrm flipH="1" rot="-5400000">
            <a:off x="2753522" y="1426289"/>
            <a:ext cx="457200" cy="115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32"/>
          <p:cNvCxnSpPr>
            <a:stCxn id="723" idx="0"/>
            <a:endCxn id="722" idx="2"/>
          </p:cNvCxnSpPr>
          <p:nvPr/>
        </p:nvCxnSpPr>
        <p:spPr>
          <a:xfrm rot="-5400000">
            <a:off x="1595750" y="1426288"/>
            <a:ext cx="457200" cy="115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9" name="Google Shape;729;p32"/>
          <p:cNvCxnSpPr>
            <a:stCxn id="721" idx="2"/>
            <a:endCxn id="726" idx="0"/>
          </p:cNvCxnSpPr>
          <p:nvPr/>
        </p:nvCxnSpPr>
        <p:spPr>
          <a:xfrm flipH="1" rot="-5400000">
            <a:off x="6989915" y="1582439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0" name="Google Shape;730;p32"/>
          <p:cNvCxnSpPr>
            <a:stCxn id="725" idx="0"/>
            <a:endCxn id="721" idx="2"/>
          </p:cNvCxnSpPr>
          <p:nvPr/>
        </p:nvCxnSpPr>
        <p:spPr>
          <a:xfrm rot="-5400000">
            <a:off x="6144525" y="1582590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31" name="Google Shape;731;p32"/>
          <p:cNvPicPr preferRelativeResize="0"/>
          <p:nvPr/>
        </p:nvPicPr>
        <p:blipFill rotWithShape="1">
          <a:blip r:embed="rId5">
            <a:alphaModFix/>
          </a:blip>
          <a:srcRect b="42117" l="15569" r="0" t="24901"/>
          <a:stretch/>
        </p:blipFill>
        <p:spPr>
          <a:xfrm>
            <a:off x="4771600" y="2802537"/>
            <a:ext cx="1933331" cy="10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2"/>
          <p:cNvPicPr preferRelativeResize="0"/>
          <p:nvPr/>
        </p:nvPicPr>
        <p:blipFill rotWithShape="1">
          <a:blip r:embed="rId6">
            <a:alphaModFix/>
          </a:blip>
          <a:srcRect b="46525" l="0" r="16233" t="22808"/>
          <a:stretch/>
        </p:blipFill>
        <p:spPr>
          <a:xfrm flipH="1">
            <a:off x="6917275" y="2802537"/>
            <a:ext cx="2062717" cy="10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SBD-P23								     </a:t>
            </a:r>
            <a:r>
              <a:rPr i="1" lang="en"/>
              <a:t>[Tessa]</a:t>
            </a:r>
            <a:endParaRPr i="1"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26151" l="6873" r="27228" t="17194"/>
          <a:stretch/>
        </p:blipFill>
        <p:spPr>
          <a:xfrm>
            <a:off x="3174587" y="1206724"/>
            <a:ext cx="2867923" cy="328788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24102" l="11600" r="23299" t="19921"/>
          <a:stretch/>
        </p:blipFill>
        <p:spPr>
          <a:xfrm>
            <a:off x="6084100" y="1206725"/>
            <a:ext cx="2867923" cy="328788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49280" l="7825" r="0" t="22262"/>
          <a:stretch/>
        </p:blipFill>
        <p:spPr>
          <a:xfrm>
            <a:off x="116850" y="1393650"/>
            <a:ext cx="2924125" cy="1203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58333" l="9771" r="21655" t="20495"/>
          <a:stretch/>
        </p:blipFill>
        <p:spPr>
          <a:xfrm>
            <a:off x="116850" y="3109701"/>
            <a:ext cx="2924125" cy="12036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" name="Google Shape;78;p15"/>
          <p:cNvSpPr txBox="1"/>
          <p:nvPr/>
        </p:nvSpPr>
        <p:spPr>
          <a:xfrm>
            <a:off x="303475" y="2571738"/>
            <a:ext cx="27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 Secondary Heat Treatment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37063" y="4313400"/>
            <a:ext cx="27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Secondary Heat Treatment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/>
          <p:nvPr/>
        </p:nvSpPr>
        <p:spPr>
          <a:xfrm rot="-2555562">
            <a:off x="7315572" y="1811840"/>
            <a:ext cx="1373707" cy="670922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6149313" y="806525"/>
            <a:ext cx="273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After Wear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239788" y="806525"/>
            <a:ext cx="273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Before Wear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8" name="Google Shape;738;p33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										    </a:t>
            </a:r>
            <a:r>
              <a:rPr i="1" lang="en"/>
              <a:t>[Kelsey]</a:t>
            </a:r>
            <a:endParaRPr i="1"/>
          </a:p>
        </p:txBody>
      </p:sp>
      <p:pic>
        <p:nvPicPr>
          <p:cNvPr id="739" name="Google Shape;7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650" y="2000219"/>
            <a:ext cx="2986701" cy="224000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0" name="Google Shape;740;p33"/>
          <p:cNvPicPr preferRelativeResize="0"/>
          <p:nvPr/>
        </p:nvPicPr>
        <p:blipFill rotWithShape="1">
          <a:blip r:embed="rId4">
            <a:alphaModFix/>
          </a:blip>
          <a:srcRect b="0" l="8344" r="25001" t="0"/>
          <a:stretch/>
        </p:blipFill>
        <p:spPr>
          <a:xfrm>
            <a:off x="6224800" y="1633453"/>
            <a:ext cx="2742426" cy="308600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1" name="Google Shape;741;p33"/>
          <p:cNvSpPr/>
          <p:nvPr/>
        </p:nvSpPr>
        <p:spPr>
          <a:xfrm>
            <a:off x="5632325" y="805475"/>
            <a:ext cx="3388800" cy="5199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Feedback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33"/>
          <p:cNvSpPr/>
          <p:nvPr/>
        </p:nvSpPr>
        <p:spPr>
          <a:xfrm>
            <a:off x="0" y="805600"/>
            <a:ext cx="3546900" cy="519900"/>
          </a:xfrm>
          <a:prstGeom prst="homePlate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Repeatability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33"/>
          <p:cNvSpPr/>
          <p:nvPr/>
        </p:nvSpPr>
        <p:spPr>
          <a:xfrm>
            <a:off x="2944200" y="805600"/>
            <a:ext cx="3305700" cy="5199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Electronics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4" name="Google Shape;744;p33"/>
          <p:cNvPicPr preferRelativeResize="0"/>
          <p:nvPr/>
        </p:nvPicPr>
        <p:blipFill rotWithShape="1">
          <a:blip r:embed="rId5">
            <a:alphaModFix/>
          </a:blip>
          <a:srcRect b="0" l="0" r="16548" t="0"/>
          <a:stretch/>
        </p:blipFill>
        <p:spPr>
          <a:xfrm>
            <a:off x="119350" y="1633450"/>
            <a:ext cx="2858951" cy="1472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5" name="Google Shape;745;p33"/>
          <p:cNvPicPr preferRelativeResize="0"/>
          <p:nvPr/>
        </p:nvPicPr>
        <p:blipFill rotWithShape="1">
          <a:blip r:embed="rId6">
            <a:alphaModFix/>
          </a:blip>
          <a:srcRect b="0" l="0" r="15945" t="0"/>
          <a:stretch/>
        </p:blipFill>
        <p:spPr>
          <a:xfrm>
            <a:off x="113475" y="3316950"/>
            <a:ext cx="2858948" cy="14473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6" name="Google Shape;746;p33"/>
          <p:cNvPicPr preferRelativeResize="0"/>
          <p:nvPr/>
        </p:nvPicPr>
        <p:blipFill rotWithShape="1">
          <a:blip r:embed="rId6">
            <a:alphaModFix/>
          </a:blip>
          <a:srcRect b="33860" l="84439" r="0" t="47005"/>
          <a:stretch/>
        </p:blipFill>
        <p:spPr>
          <a:xfrm>
            <a:off x="1857750" y="1926379"/>
            <a:ext cx="752226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3"/>
          <p:cNvPicPr preferRelativeResize="0"/>
          <p:nvPr/>
        </p:nvPicPr>
        <p:blipFill rotWithShape="1">
          <a:blip r:embed="rId6">
            <a:alphaModFix/>
          </a:blip>
          <a:srcRect b="33860" l="84439" r="0" t="47005"/>
          <a:stretch/>
        </p:blipFill>
        <p:spPr>
          <a:xfrm>
            <a:off x="2090775" y="3511379"/>
            <a:ext cx="75222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34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Finance													     </a:t>
            </a:r>
            <a:r>
              <a:rPr i="1" lang="en"/>
              <a:t>[Sasha]</a:t>
            </a:r>
            <a:endParaRPr i="1"/>
          </a:p>
        </p:txBody>
      </p:sp>
      <p:pic>
        <p:nvPicPr>
          <p:cNvPr id="754" name="Google Shape;754;p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450" y="1064775"/>
            <a:ext cx="5440875" cy="3355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5" name="Google Shape;755;p34"/>
          <p:cNvSpPr txBox="1"/>
          <p:nvPr/>
        </p:nvSpPr>
        <p:spPr>
          <a:xfrm>
            <a:off x="287375" y="1874413"/>
            <a:ext cx="30000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Start: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$9,500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Used</a:t>
            </a:r>
            <a:r>
              <a:rPr b="1" lang="en" sz="18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$7,300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Budget Remaining: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$2,200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1" name="Google Shape;761;p35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	 											     </a:t>
            </a:r>
            <a:r>
              <a:rPr i="1" lang="en"/>
              <a:t>[Katharine]	</a:t>
            </a:r>
            <a:r>
              <a:rPr lang="en"/>
              <a:t>										    </a:t>
            </a:r>
            <a:endParaRPr i="1"/>
          </a:p>
        </p:txBody>
      </p:sp>
      <p:pic>
        <p:nvPicPr>
          <p:cNvPr id="762" name="Google Shape;762;p35"/>
          <p:cNvPicPr preferRelativeResize="0"/>
          <p:nvPr/>
        </p:nvPicPr>
        <p:blipFill rotWithShape="1">
          <a:blip r:embed="rId3">
            <a:alphaModFix/>
          </a:blip>
          <a:srcRect b="0" l="0" r="0" t="11629"/>
          <a:stretch/>
        </p:blipFill>
        <p:spPr>
          <a:xfrm>
            <a:off x="1649275" y="837896"/>
            <a:ext cx="5991276" cy="3971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36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 								     </a:t>
            </a:r>
            <a:r>
              <a:rPr i="1" lang="en"/>
              <a:t>[Katharine]</a:t>
            </a:r>
            <a:endParaRPr i="1"/>
          </a:p>
        </p:txBody>
      </p:sp>
      <p:pic>
        <p:nvPicPr>
          <p:cNvPr id="769" name="Google Shape;7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50" y="2403450"/>
            <a:ext cx="5454075" cy="8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975" y="1660525"/>
            <a:ext cx="2348174" cy="234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6" name="Google Shape;776;p37"/>
          <p:cNvSpPr txBox="1"/>
          <p:nvPr>
            <p:ph type="ctrTitle"/>
          </p:nvPr>
        </p:nvSpPr>
        <p:spPr>
          <a:xfrm>
            <a:off x="231300" y="1916550"/>
            <a:ext cx="4340700" cy="13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777" name="Google Shape;777;p37"/>
          <p:cNvPicPr preferRelativeResize="0"/>
          <p:nvPr/>
        </p:nvPicPr>
        <p:blipFill rotWithShape="1">
          <a:blip r:embed="rId3">
            <a:alphaModFix/>
          </a:blip>
          <a:srcRect b="0" l="0" r="0" t="11629"/>
          <a:stretch/>
        </p:blipFill>
        <p:spPr>
          <a:xfrm>
            <a:off x="4353225" y="1039862"/>
            <a:ext cx="4622474" cy="3063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8"/>
          <p:cNvSpPr txBox="1"/>
          <p:nvPr>
            <p:ph idx="1" type="body"/>
          </p:nvPr>
        </p:nvSpPr>
        <p:spPr>
          <a:xfrm>
            <a:off x="262800" y="863500"/>
            <a:ext cx="8569500" cy="3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Slide 29: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https://www.stanleyblackanddecker.com/themes/custom/stanley_default/logo.svg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https://www.google.com/url?sa=i&amp;url=https%3A%2F%2Fwww.facebook.com%2FJHUMESD%2F&amp;psig=AOvVaw0m8x8aCjNLflF_-icgRxkV&amp;ust=1682911372407000&amp;source=images&amp;cd=vfe&amp;ved=0CBAQjRxqFwoTCKDYr8bT0P4CFQAAAAAdAAAAABAD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4" name="Google Shape;784;p38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790" name="Google Shape;79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1" name="Google Shape;791;p39"/>
          <p:cNvSpPr txBox="1"/>
          <p:nvPr>
            <p:ph type="title"/>
          </p:nvPr>
        </p:nvSpPr>
        <p:spPr>
          <a:xfrm>
            <a:off x="190775" y="1921825"/>
            <a:ext cx="66891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Appendix</a:t>
            </a:r>
            <a:endParaRPr sz="6000"/>
          </a:p>
        </p:txBody>
      </p:sp>
      <p:pic>
        <p:nvPicPr>
          <p:cNvPr id="792" name="Google Shape;792;p39"/>
          <p:cNvPicPr preferRelativeResize="0"/>
          <p:nvPr/>
        </p:nvPicPr>
        <p:blipFill rotWithShape="1">
          <a:blip r:embed="rId3">
            <a:alphaModFix/>
          </a:blip>
          <a:srcRect b="2187" l="29252" r="35677" t="3124"/>
          <a:stretch/>
        </p:blipFill>
        <p:spPr>
          <a:xfrm>
            <a:off x="6879900" y="421775"/>
            <a:ext cx="1592550" cy="42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40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Vice</a:t>
            </a:r>
            <a:endParaRPr/>
          </a:p>
        </p:txBody>
      </p:sp>
      <p:pic>
        <p:nvPicPr>
          <p:cNvPr id="799" name="Google Shape;799;p40"/>
          <p:cNvPicPr preferRelativeResize="0"/>
          <p:nvPr/>
        </p:nvPicPr>
        <p:blipFill rotWithShape="1">
          <a:blip r:embed="rId3">
            <a:alphaModFix/>
          </a:blip>
          <a:srcRect b="0" l="21682" r="16930" t="9812"/>
          <a:stretch/>
        </p:blipFill>
        <p:spPr>
          <a:xfrm>
            <a:off x="5955500" y="1156375"/>
            <a:ext cx="2896348" cy="31916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0" name="Google Shape;800;p40"/>
          <p:cNvPicPr preferRelativeResize="0"/>
          <p:nvPr/>
        </p:nvPicPr>
        <p:blipFill rotWithShape="1">
          <a:blip r:embed="rId4">
            <a:alphaModFix/>
          </a:blip>
          <a:srcRect b="0" l="25244" r="0" t="10984"/>
          <a:stretch/>
        </p:blipFill>
        <p:spPr>
          <a:xfrm rot="10800000">
            <a:off x="628825" y="937675"/>
            <a:ext cx="2286000" cy="3629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01" name="Google Shape;8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225" y="928275"/>
            <a:ext cx="2735873" cy="364783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7" name="Google Shape;807;p41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on Requirements 							     </a:t>
            </a:r>
            <a:endParaRPr i="1"/>
          </a:p>
        </p:txBody>
      </p:sp>
      <p:graphicFrame>
        <p:nvGraphicFramePr>
          <p:cNvPr id="808" name="Google Shape;808;p41"/>
          <p:cNvGraphicFramePr/>
          <p:nvPr/>
        </p:nvGraphicFramePr>
        <p:xfrm>
          <a:off x="1406900" y="8706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{845D2461-E013-48C4-9D4B-711A5A9A9AC1}</a:tableStyleId>
              </a:tblPr>
              <a:tblGrid>
                <a:gridCol w="4368550"/>
                <a:gridCol w="1961650"/>
              </a:tblGrid>
              <a:tr h="41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Percentage Achieved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Safe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1C232"/>
                    </a:solidFill>
                  </a:tcPr>
                </a:tc>
              </a:tr>
              <a:tr h="909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Measurable wear, collects data on: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Torque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Rotations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1C232"/>
                    </a:solidFill>
                  </a:tcPr>
                </a:tc>
              </a:tr>
              <a:tr h="52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Consistent wear that allows for comparison and evaluation of data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30%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</a:tr>
              <a:tr h="2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Universal for different plier sizes and types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70%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E599"/>
                    </a:solidFill>
                  </a:tcPr>
                </a:tc>
              </a:tr>
              <a:tr h="2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 exchangeable pliers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80%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D966"/>
                    </a:solidFill>
                  </a:tcPr>
                </a:tc>
              </a:tr>
              <a:tr h="13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Universal for different size test pieces up to 1.5 inch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1C232"/>
                    </a:solidFill>
                  </a:tcPr>
                </a:tc>
              </a:tr>
              <a:tr h="27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 exchangeable test pieces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80%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4" name="Google Shape;814;p42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Feedback </a:t>
            </a:r>
            <a:r>
              <a:rPr i="1" lang="en"/>
              <a:t>										         </a:t>
            </a:r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3335463" y="936537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Resolved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42"/>
          <p:cNvSpPr/>
          <p:nvPr/>
        </p:nvSpPr>
        <p:spPr>
          <a:xfrm>
            <a:off x="4354429" y="936537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Path Forward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42"/>
          <p:cNvSpPr/>
          <p:nvPr/>
        </p:nvSpPr>
        <p:spPr>
          <a:xfrm>
            <a:off x="5373412" y="936537"/>
            <a:ext cx="28278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Resolutions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42"/>
          <p:cNvSpPr/>
          <p:nvPr/>
        </p:nvSpPr>
        <p:spPr>
          <a:xfrm>
            <a:off x="942788" y="936537"/>
            <a:ext cx="23808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" name="Google Shape;819;p42"/>
          <p:cNvGrpSpPr/>
          <p:nvPr/>
        </p:nvGrpSpPr>
        <p:grpSpPr>
          <a:xfrm>
            <a:off x="943723" y="1247675"/>
            <a:ext cx="7257489" cy="674450"/>
            <a:chOff x="943723" y="3098500"/>
            <a:chExt cx="7257489" cy="674450"/>
          </a:xfrm>
        </p:grpSpPr>
        <p:sp>
          <p:nvSpPr>
            <p:cNvPr id="820" name="Google Shape;820;p42"/>
            <p:cNvSpPr/>
            <p:nvPr/>
          </p:nvSpPr>
          <p:spPr>
            <a:xfrm>
              <a:off x="5373412" y="3098513"/>
              <a:ext cx="28278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Tools Labeled in Drawers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Electronics Soldered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4354429" y="309851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42"/>
            <p:cNvSpPr/>
            <p:nvPr/>
          </p:nvSpPr>
          <p:spPr>
            <a:xfrm rot="-2700000">
              <a:off x="4705031" y="333639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Loose Parts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29" name="Google Shape;829;p42"/>
          <p:cNvGrpSpPr/>
          <p:nvPr/>
        </p:nvGrpSpPr>
        <p:grpSpPr>
          <a:xfrm>
            <a:off x="943723" y="1932950"/>
            <a:ext cx="7257489" cy="674450"/>
            <a:chOff x="943723" y="3783775"/>
            <a:chExt cx="7257489" cy="674450"/>
          </a:xfrm>
        </p:grpSpPr>
        <p:sp>
          <p:nvSpPr>
            <p:cNvPr id="830" name="Google Shape;830;p42"/>
            <p:cNvSpPr/>
            <p:nvPr/>
          </p:nvSpPr>
          <p:spPr>
            <a:xfrm>
              <a:off x="5373412" y="3783788"/>
              <a:ext cx="28278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Shorten Handles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Lengthen Chuck Key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4354429" y="3783788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7" name="Google Shape;837;p42"/>
            <p:cNvSpPr/>
            <p:nvPr/>
          </p:nvSpPr>
          <p:spPr>
            <a:xfrm rot="-2700000">
              <a:off x="4705031" y="4021667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633813" y="3915788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Chuck Key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0" name="Google Shape;840;p42"/>
          <p:cNvGrpSpPr/>
          <p:nvPr/>
        </p:nvGrpSpPr>
        <p:grpSpPr>
          <a:xfrm>
            <a:off x="943723" y="2618225"/>
            <a:ext cx="7257489" cy="674450"/>
            <a:chOff x="943723" y="4469050"/>
            <a:chExt cx="7257489" cy="674450"/>
          </a:xfrm>
        </p:grpSpPr>
        <p:sp>
          <p:nvSpPr>
            <p:cNvPr id="841" name="Google Shape;841;p42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Additional Door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Replace Allen Wrenches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8" name="Google Shape;848;p42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Limited Space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1" name="Google Shape;851;p42"/>
          <p:cNvGrpSpPr/>
          <p:nvPr/>
        </p:nvGrpSpPr>
        <p:grpSpPr>
          <a:xfrm>
            <a:off x="943723" y="3303500"/>
            <a:ext cx="7257489" cy="674450"/>
            <a:chOff x="943723" y="4469050"/>
            <a:chExt cx="7257489" cy="674450"/>
          </a:xfrm>
        </p:grpSpPr>
        <p:sp>
          <p:nvSpPr>
            <p:cNvPr id="852" name="Google Shape;852;p42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Spring/Hand Crank on Live Center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Manual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9" name="Google Shape;859;p42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Length of Process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2" name="Google Shape;862;p42"/>
          <p:cNvGrpSpPr/>
          <p:nvPr/>
        </p:nvGrpSpPr>
        <p:grpSpPr>
          <a:xfrm>
            <a:off x="943723" y="3988775"/>
            <a:ext cx="7257489" cy="674450"/>
            <a:chOff x="943723" y="4469050"/>
            <a:chExt cx="7257489" cy="674450"/>
          </a:xfrm>
        </p:grpSpPr>
        <p:sp>
          <p:nvSpPr>
            <p:cNvPr id="863" name="Google Shape;863;p42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Label Screws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Video Tutorial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Clarity of Instructions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3" name="Google Shape;873;p42"/>
          <p:cNvSpPr/>
          <p:nvPr/>
        </p:nvSpPr>
        <p:spPr>
          <a:xfrm rot="-2700000">
            <a:off x="3686081" y="1470441"/>
            <a:ext cx="305894" cy="116673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CD8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 and Requirements		                            </a:t>
            </a:r>
            <a:r>
              <a:rPr i="1" lang="en"/>
              <a:t>[Kelsey]</a:t>
            </a:r>
            <a:endParaRPr i="1"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/>
          <p:nvPr/>
        </p:nvSpPr>
        <p:spPr>
          <a:xfrm rot="-5400000">
            <a:off x="515702" y="1334949"/>
            <a:ext cx="2718000" cy="2844600"/>
          </a:xfrm>
          <a:prstGeom prst="ellipse">
            <a:avLst/>
          </a:prstGeom>
          <a:noFill/>
          <a:ln cap="flat" cmpd="sng" w="19050">
            <a:solidFill>
              <a:srgbClr val="41414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6"/>
          <p:cNvGrpSpPr/>
          <p:nvPr/>
        </p:nvGrpSpPr>
        <p:grpSpPr>
          <a:xfrm>
            <a:off x="1101361" y="2018033"/>
            <a:ext cx="1547147" cy="1478143"/>
            <a:chOff x="3664038" y="1663782"/>
            <a:chExt cx="1815900" cy="1815900"/>
          </a:xfrm>
        </p:grpSpPr>
        <p:sp>
          <p:nvSpPr>
            <p:cNvPr id="91" name="Google Shape;91;p16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FCD86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3776644" y="2160639"/>
              <a:ext cx="15798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Requirements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1330989" y="1026603"/>
            <a:ext cx="1078632" cy="869840"/>
            <a:chOff x="2751420" y="853971"/>
            <a:chExt cx="1266000" cy="1068600"/>
          </a:xfrm>
        </p:grpSpPr>
        <p:sp>
          <p:nvSpPr>
            <p:cNvPr id="94" name="Google Shape;94;p16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2751420" y="1022119"/>
              <a:ext cx="12660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Consistent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1331039" y="3621298"/>
            <a:ext cx="1078632" cy="869840"/>
            <a:chOff x="5115754" y="3234278"/>
            <a:chExt cx="1266000" cy="1068600"/>
          </a:xfrm>
        </p:grpSpPr>
        <p:sp>
          <p:nvSpPr>
            <p:cNvPr id="97" name="Google Shape;97;p1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5115754" y="3402416"/>
              <a:ext cx="12660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Exchangeable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1" y="2325061"/>
            <a:ext cx="1037736" cy="869840"/>
            <a:chOff x="5139757" y="3234278"/>
            <a:chExt cx="1218000" cy="1068600"/>
          </a:xfrm>
        </p:grpSpPr>
        <p:sp>
          <p:nvSpPr>
            <p:cNvPr id="100" name="Google Shape;100;p1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5139757" y="3402432"/>
              <a:ext cx="12180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Measurable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102;p16"/>
          <p:cNvGrpSpPr/>
          <p:nvPr/>
        </p:nvGrpSpPr>
        <p:grpSpPr>
          <a:xfrm>
            <a:off x="2777494" y="2325061"/>
            <a:ext cx="910513" cy="869840"/>
            <a:chOff x="5214371" y="3234278"/>
            <a:chExt cx="1068678" cy="1068600"/>
          </a:xfrm>
        </p:grpSpPr>
        <p:sp>
          <p:nvSpPr>
            <p:cNvPr id="103" name="Google Shape;103;p1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5214371" y="3402503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Universal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350" y="782375"/>
            <a:ext cx="5270651" cy="395298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9" name="Google Shape;879;p43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Dimensions</a:t>
            </a:r>
            <a:endParaRPr/>
          </a:p>
        </p:txBody>
      </p:sp>
      <p:pic>
        <p:nvPicPr>
          <p:cNvPr id="880" name="Google Shape;8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963" y="787550"/>
            <a:ext cx="5594081" cy="418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6" name="Google Shape;886;p44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Wiring Diagram</a:t>
            </a:r>
            <a:endParaRPr/>
          </a:p>
        </p:txBody>
      </p:sp>
      <p:pic>
        <p:nvPicPr>
          <p:cNvPr id="887" name="Google Shape;8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88" y="809400"/>
            <a:ext cx="6985416" cy="41816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3" name="Google Shape;893;p45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Results: Grinder Bits 			                      </a:t>
            </a:r>
            <a:r>
              <a:rPr i="1" lang="en"/>
              <a:t>[Katharine]</a:t>
            </a:r>
            <a:endParaRPr i="1"/>
          </a:p>
        </p:txBody>
      </p:sp>
      <p:pic>
        <p:nvPicPr>
          <p:cNvPr id="894" name="Google Shape;8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450" y="3270963"/>
            <a:ext cx="2811199" cy="165781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5" name="Google Shape;8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75" y="1471475"/>
            <a:ext cx="2820949" cy="166638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6" name="Google Shape;896;p45"/>
          <p:cNvPicPr preferRelativeResize="0"/>
          <p:nvPr/>
        </p:nvPicPr>
        <p:blipFill rotWithShape="1">
          <a:blip r:embed="rId5">
            <a:alphaModFix/>
          </a:blip>
          <a:srcRect b="29838" l="0" r="0" t="27338"/>
          <a:stretch/>
        </p:blipFill>
        <p:spPr>
          <a:xfrm>
            <a:off x="7017008" y="858450"/>
            <a:ext cx="1149054" cy="106525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7" name="Google Shape;89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200" y="3264301"/>
            <a:ext cx="2820949" cy="1671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8" name="Google Shape;89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075" y="1480288"/>
            <a:ext cx="2811199" cy="164876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9" name="Google Shape;899;p45"/>
          <p:cNvSpPr txBox="1"/>
          <p:nvPr/>
        </p:nvSpPr>
        <p:spPr>
          <a:xfrm>
            <a:off x="1076175" y="858438"/>
            <a:ext cx="1149000" cy="400200"/>
          </a:xfrm>
          <a:prstGeom prst="rect">
            <a:avLst/>
          </a:prstGeom>
          <a:solidFill>
            <a:srgbClr val="FCD86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Pipe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" name="Google Shape;900;p45"/>
          <p:cNvSpPr txBox="1"/>
          <p:nvPr/>
        </p:nvSpPr>
        <p:spPr>
          <a:xfrm>
            <a:off x="4188550" y="854013"/>
            <a:ext cx="1149000" cy="400200"/>
          </a:xfrm>
          <a:prstGeom prst="rect">
            <a:avLst/>
          </a:prstGeom>
          <a:solidFill>
            <a:srgbClr val="FCD86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Grinder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45"/>
          <p:cNvPicPr preferRelativeResize="0"/>
          <p:nvPr/>
        </p:nvPicPr>
        <p:blipFill rotWithShape="1">
          <a:blip r:embed="rId8">
            <a:alphaModFix/>
          </a:blip>
          <a:srcRect b="42067" l="0" r="16121" t="22473"/>
          <a:stretch/>
        </p:blipFill>
        <p:spPr>
          <a:xfrm flipH="1">
            <a:off x="6469826" y="3541225"/>
            <a:ext cx="2253174" cy="126999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2" name="Google Shape;902;p45"/>
          <p:cNvPicPr preferRelativeResize="0"/>
          <p:nvPr/>
        </p:nvPicPr>
        <p:blipFill rotWithShape="1">
          <a:blip r:embed="rId9">
            <a:alphaModFix/>
          </a:blip>
          <a:srcRect b="58861" l="0" r="0" t="0"/>
          <a:stretch/>
        </p:blipFill>
        <p:spPr>
          <a:xfrm>
            <a:off x="6469825" y="2086078"/>
            <a:ext cx="2253174" cy="123592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to Testing                       			                </a:t>
            </a:r>
            <a:r>
              <a:rPr i="1" lang="en"/>
              <a:t>[Kelsey]</a:t>
            </a:r>
            <a:endParaRPr i="1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363" y="1979075"/>
            <a:ext cx="5079425" cy="300857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113" name="Google Shape;113;p17"/>
          <p:cNvGrpSpPr/>
          <p:nvPr/>
        </p:nvGrpSpPr>
        <p:grpSpPr>
          <a:xfrm>
            <a:off x="3058613" y="808738"/>
            <a:ext cx="1944600" cy="1098249"/>
            <a:chOff x="3071457" y="2013875"/>
            <a:chExt cx="1944600" cy="1569600"/>
          </a:xfrm>
        </p:grpSpPr>
        <p:sp>
          <p:nvSpPr>
            <p:cNvPr id="114" name="Google Shape;114;p17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414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7"/>
            <p:cNvSpPr txBox="1"/>
            <p:nvPr/>
          </p:nvSpPr>
          <p:spPr>
            <a:xfrm>
              <a:off x="3316102" y="2147481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Motor Encoder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17"/>
            <p:cNvSpPr txBox="1"/>
            <p:nvPr/>
          </p:nvSpPr>
          <p:spPr>
            <a:xfrm>
              <a:off x="3206269" y="2542476"/>
              <a:ext cx="1676700" cy="8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Measure Number of Test Piece Rotations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1116413" y="808727"/>
            <a:ext cx="1944600" cy="1098249"/>
            <a:chOff x="1126863" y="2013875"/>
            <a:chExt cx="1944600" cy="1569600"/>
          </a:xfrm>
        </p:grpSpPr>
        <p:sp>
          <p:nvSpPr>
            <p:cNvPr id="118" name="Google Shape;118;p17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 txBox="1"/>
            <p:nvPr/>
          </p:nvSpPr>
          <p:spPr>
            <a:xfrm>
              <a:off x="1351627" y="2147481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Torque Cell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1253300" y="2542496"/>
              <a:ext cx="1691700" cy="8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Start Torque: 7 N-m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End Torque: 3.5 N-m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5000833" y="808731"/>
            <a:ext cx="2744898" cy="1098249"/>
            <a:chOff x="5015938" y="2013875"/>
            <a:chExt cx="3001200" cy="1569600"/>
          </a:xfrm>
        </p:grpSpPr>
        <p:sp>
          <p:nvSpPr>
            <p:cNvPr id="122" name="Google Shape;122;p17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5307996" y="2278920"/>
              <a:ext cx="2417100" cy="10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Number of Rotations Required for a Set Drop in Torque due to Frictional Wear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4870259" y="1267482"/>
            <a:ext cx="261571" cy="260379"/>
            <a:chOff x="4858109" y="2631368"/>
            <a:chExt cx="316442" cy="315000"/>
          </a:xfrm>
        </p:grpSpPr>
        <p:sp>
          <p:nvSpPr>
            <p:cNvPr id="125" name="Google Shape;125;p17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414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27" name="Google Shape;127;p17"/>
          <p:cNvGrpSpPr/>
          <p:nvPr/>
        </p:nvGrpSpPr>
        <p:grpSpPr>
          <a:xfrm>
            <a:off x="2933053" y="1267483"/>
            <a:ext cx="260366" cy="260366"/>
            <a:chOff x="3157188" y="909150"/>
            <a:chExt cx="470400" cy="470400"/>
          </a:xfrm>
        </p:grpSpPr>
        <p:sp>
          <p:nvSpPr>
            <p:cNvPr id="128" name="Google Shape;128;p17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8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Design - Drivetrain 								     </a:t>
            </a:r>
            <a:r>
              <a:rPr i="1" lang="en"/>
              <a:t>[Tessa]</a:t>
            </a:r>
            <a:endParaRPr i="1"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87" y="751300"/>
            <a:ext cx="3136274" cy="41816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7" name="Google Shape;137;p18"/>
          <p:cNvCxnSpPr>
            <a:stCxn id="138" idx="1"/>
          </p:cNvCxnSpPr>
          <p:nvPr/>
        </p:nvCxnSpPr>
        <p:spPr>
          <a:xfrm flipH="1">
            <a:off x="2145400" y="1509375"/>
            <a:ext cx="1267200" cy="338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8"/>
          <p:cNvCxnSpPr/>
          <p:nvPr/>
        </p:nvCxnSpPr>
        <p:spPr>
          <a:xfrm flipH="1">
            <a:off x="2024988" y="2439838"/>
            <a:ext cx="1512600" cy="1220100"/>
          </a:xfrm>
          <a:prstGeom prst="curvedConnector3">
            <a:avLst>
              <a:gd fmla="val 66854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8"/>
          <p:cNvCxnSpPr>
            <a:stCxn id="141" idx="1"/>
          </p:cNvCxnSpPr>
          <p:nvPr/>
        </p:nvCxnSpPr>
        <p:spPr>
          <a:xfrm flipH="1">
            <a:off x="2255500" y="2439600"/>
            <a:ext cx="1157100" cy="178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8"/>
          <p:cNvCxnSpPr>
            <a:stCxn id="143" idx="1"/>
          </p:cNvCxnSpPr>
          <p:nvPr/>
        </p:nvCxnSpPr>
        <p:spPr>
          <a:xfrm rot="10800000">
            <a:off x="1821300" y="3037900"/>
            <a:ext cx="1563900" cy="193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8"/>
          <p:cNvCxnSpPr>
            <a:stCxn id="145" idx="1"/>
          </p:cNvCxnSpPr>
          <p:nvPr/>
        </p:nvCxnSpPr>
        <p:spPr>
          <a:xfrm flipH="1">
            <a:off x="1774300" y="4023200"/>
            <a:ext cx="1638300" cy="221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8"/>
          <p:cNvSpPr txBox="1"/>
          <p:nvPr/>
        </p:nvSpPr>
        <p:spPr>
          <a:xfrm>
            <a:off x="3412600" y="1309275"/>
            <a:ext cx="786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Chuck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412600" y="2239500"/>
            <a:ext cx="786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3385200" y="3031300"/>
            <a:ext cx="10917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Torque Cell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412600" y="3823100"/>
            <a:ext cx="786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025" y="751336"/>
            <a:ext cx="3136251" cy="41816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18"/>
          <p:cNvSpPr txBox="1"/>
          <p:nvPr/>
        </p:nvSpPr>
        <p:spPr>
          <a:xfrm>
            <a:off x="4094963" y="1709475"/>
            <a:ext cx="1198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Live 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" name="Google Shape;148;p18"/>
          <p:cNvCxnSpPr>
            <a:endCxn id="147" idx="3"/>
          </p:cNvCxnSpPr>
          <p:nvPr/>
        </p:nvCxnSpPr>
        <p:spPr>
          <a:xfrm flipH="1">
            <a:off x="5293763" y="1446675"/>
            <a:ext cx="1597800" cy="462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Design - Electronics							          </a:t>
            </a:r>
            <a:r>
              <a:rPr i="1" lang="en"/>
              <a:t>[Sasha]</a:t>
            </a:r>
            <a:endParaRPr i="1"/>
          </a:p>
        </p:txBody>
      </p:sp>
      <p:sp>
        <p:nvSpPr>
          <p:cNvPr id="155" name="Google Shape;155;p19"/>
          <p:cNvSpPr txBox="1"/>
          <p:nvPr/>
        </p:nvSpPr>
        <p:spPr>
          <a:xfrm>
            <a:off x="3788625" y="2504200"/>
            <a:ext cx="1284900" cy="461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Arduino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230025" y="1879200"/>
            <a:ext cx="1495800" cy="461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Torque Cell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2162200" y="1879200"/>
            <a:ext cx="1245300" cy="461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Amplifier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990300" y="3124650"/>
            <a:ext cx="1581000" cy="461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Reed Switch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7039300" y="1377900"/>
            <a:ext cx="1325400" cy="461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DC Motor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7039300" y="4297025"/>
            <a:ext cx="1325400" cy="461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Encoder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" name="Google Shape;161;p19"/>
          <p:cNvCxnSpPr>
            <a:stCxn id="156" idx="3"/>
            <a:endCxn id="157" idx="1"/>
          </p:cNvCxnSpPr>
          <p:nvPr/>
        </p:nvCxnSpPr>
        <p:spPr>
          <a:xfrm>
            <a:off x="1725825" y="2110050"/>
            <a:ext cx="43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9"/>
          <p:cNvSpPr txBox="1"/>
          <p:nvPr/>
        </p:nvSpPr>
        <p:spPr>
          <a:xfrm>
            <a:off x="5164300" y="1377900"/>
            <a:ext cx="1540200" cy="4617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Motor Driver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" name="Google Shape;163;p19"/>
          <p:cNvCxnSpPr>
            <a:stCxn id="159" idx="1"/>
            <a:endCxn id="162" idx="3"/>
          </p:cNvCxnSpPr>
          <p:nvPr/>
        </p:nvCxnSpPr>
        <p:spPr>
          <a:xfrm rot="10800000">
            <a:off x="6704500" y="1608750"/>
            <a:ext cx="334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21063" y="1705663"/>
            <a:ext cx="826674" cy="131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2400" y="895151"/>
            <a:ext cx="1284900" cy="8256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5">
            <a:alphaModFix/>
          </a:blip>
          <a:srcRect b="1078" l="0" r="0" t="0"/>
          <a:stretch/>
        </p:blipFill>
        <p:spPr>
          <a:xfrm>
            <a:off x="7200152" y="1954685"/>
            <a:ext cx="1003697" cy="222726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670" y="834145"/>
            <a:ext cx="1056502" cy="94765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8" name="Google Shape;168;p19"/>
          <p:cNvCxnSpPr/>
          <p:nvPr/>
        </p:nvCxnSpPr>
        <p:spPr>
          <a:xfrm rot="10800000">
            <a:off x="4666600" y="2975650"/>
            <a:ext cx="2372700" cy="1561800"/>
          </a:xfrm>
          <a:prstGeom prst="bentConnector3">
            <a:avLst>
              <a:gd fmla="val 10007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9"/>
          <p:cNvCxnSpPr>
            <a:stCxn id="162" idx="1"/>
          </p:cNvCxnSpPr>
          <p:nvPr/>
        </p:nvCxnSpPr>
        <p:spPr>
          <a:xfrm flipH="1">
            <a:off x="4673200" y="1608750"/>
            <a:ext cx="491100" cy="881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9"/>
          <p:cNvCxnSpPr>
            <a:stCxn id="157" idx="3"/>
          </p:cNvCxnSpPr>
          <p:nvPr/>
        </p:nvCxnSpPr>
        <p:spPr>
          <a:xfrm>
            <a:off x="3407500" y="2110050"/>
            <a:ext cx="765900" cy="384900"/>
          </a:xfrm>
          <a:prstGeom prst="bentConnector3">
            <a:avLst>
              <a:gd fmla="val 999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9"/>
          <p:cNvCxnSpPr/>
          <p:nvPr/>
        </p:nvCxnSpPr>
        <p:spPr>
          <a:xfrm flipH="1" rot="10800000">
            <a:off x="2582625" y="2975650"/>
            <a:ext cx="1595400" cy="385800"/>
          </a:xfrm>
          <a:prstGeom prst="bentConnector3">
            <a:avLst>
              <a:gd fmla="val 10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" name="Google Shape;172;p19"/>
          <p:cNvPicPr preferRelativeResize="0"/>
          <p:nvPr/>
        </p:nvPicPr>
        <p:blipFill rotWithShape="1">
          <a:blip r:embed="rId7">
            <a:alphaModFix/>
          </a:blip>
          <a:srcRect b="8473" l="9769" r="19020" t="19898"/>
          <a:stretch/>
        </p:blipFill>
        <p:spPr>
          <a:xfrm>
            <a:off x="1032900" y="3728875"/>
            <a:ext cx="1495798" cy="1128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19"/>
          <p:cNvSpPr/>
          <p:nvPr/>
        </p:nvSpPr>
        <p:spPr>
          <a:xfrm>
            <a:off x="1814500" y="3974100"/>
            <a:ext cx="3348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7271800" y="3728875"/>
            <a:ext cx="860400" cy="46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0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Integration										   </a:t>
            </a:r>
            <a:r>
              <a:rPr i="1" lang="en"/>
              <a:t>[Sasha]</a:t>
            </a:r>
            <a:endParaRPr i="1"/>
          </a:p>
        </p:txBody>
      </p:sp>
      <p:sp>
        <p:nvSpPr>
          <p:cNvPr id="181" name="Google Shape;181;p20"/>
          <p:cNvSpPr txBox="1"/>
          <p:nvPr/>
        </p:nvSpPr>
        <p:spPr>
          <a:xfrm>
            <a:off x="3624407" y="2658846"/>
            <a:ext cx="1584300" cy="461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Raspberry Pi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6387421" y="2658846"/>
            <a:ext cx="1169400" cy="461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Arduino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1673014" y="2658846"/>
            <a:ext cx="695400" cy="461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GUI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6741421" y="4076551"/>
            <a:ext cx="1169400" cy="7389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sensors,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motor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1233188" y="4199748"/>
            <a:ext cx="1169400" cy="4617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operator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" name="Google Shape;186;p20"/>
          <p:cNvCxnSpPr>
            <a:endCxn id="183" idx="2"/>
          </p:cNvCxnSpPr>
          <p:nvPr/>
        </p:nvCxnSpPr>
        <p:spPr>
          <a:xfrm rot="10800000">
            <a:off x="2020714" y="3120546"/>
            <a:ext cx="1934100" cy="313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0"/>
          <p:cNvSpPr txBox="1"/>
          <p:nvPr/>
        </p:nvSpPr>
        <p:spPr>
          <a:xfrm>
            <a:off x="5041478" y="2015725"/>
            <a:ext cx="15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commands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8" name="Google Shape;188;p20"/>
          <p:cNvCxnSpPr>
            <a:endCxn id="182" idx="0"/>
          </p:cNvCxnSpPr>
          <p:nvPr/>
        </p:nvCxnSpPr>
        <p:spPr>
          <a:xfrm>
            <a:off x="4807321" y="2343246"/>
            <a:ext cx="2164800" cy="315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0"/>
          <p:cNvCxnSpPr/>
          <p:nvPr/>
        </p:nvCxnSpPr>
        <p:spPr>
          <a:xfrm rot="10800000">
            <a:off x="3954971" y="3115606"/>
            <a:ext cx="0" cy="32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0"/>
          <p:cNvCxnSpPr/>
          <p:nvPr/>
        </p:nvCxnSpPr>
        <p:spPr>
          <a:xfrm rot="10800000">
            <a:off x="4807184" y="2335746"/>
            <a:ext cx="0" cy="32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0"/>
          <p:cNvCxnSpPr>
            <a:endCxn id="183" idx="0"/>
          </p:cNvCxnSpPr>
          <p:nvPr/>
        </p:nvCxnSpPr>
        <p:spPr>
          <a:xfrm flipH="1">
            <a:off x="2020714" y="2343246"/>
            <a:ext cx="1942800" cy="315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0"/>
          <p:cNvCxnSpPr/>
          <p:nvPr/>
        </p:nvCxnSpPr>
        <p:spPr>
          <a:xfrm rot="10800000">
            <a:off x="3952810" y="2335746"/>
            <a:ext cx="0" cy="32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3" name="Google Shape;193;p20"/>
          <p:cNvSpPr txBox="1"/>
          <p:nvPr/>
        </p:nvSpPr>
        <p:spPr>
          <a:xfrm>
            <a:off x="2239579" y="2015736"/>
            <a:ext cx="15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 input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2239579" y="3356598"/>
            <a:ext cx="15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runs program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5" name="Google Shape;195;p20"/>
          <p:cNvCxnSpPr>
            <a:stCxn id="185" idx="0"/>
          </p:cNvCxnSpPr>
          <p:nvPr/>
        </p:nvCxnSpPr>
        <p:spPr>
          <a:xfrm flipH="1" rot="10800000">
            <a:off x="1817888" y="3159048"/>
            <a:ext cx="6900" cy="10407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0"/>
          <p:cNvCxnSpPr/>
          <p:nvPr/>
        </p:nvCxnSpPr>
        <p:spPr>
          <a:xfrm rot="10800000">
            <a:off x="4827139" y="3120418"/>
            <a:ext cx="1934100" cy="313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0"/>
          <p:cNvCxnSpPr/>
          <p:nvPr/>
        </p:nvCxnSpPr>
        <p:spPr>
          <a:xfrm rot="10800000">
            <a:off x="6761239" y="3115596"/>
            <a:ext cx="0" cy="32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0"/>
          <p:cNvCxnSpPr>
            <a:endCxn id="184" idx="0"/>
          </p:cNvCxnSpPr>
          <p:nvPr/>
        </p:nvCxnSpPr>
        <p:spPr>
          <a:xfrm flipH="1">
            <a:off x="7326121" y="3130651"/>
            <a:ext cx="300" cy="94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99" name="Google Shape;199;p20"/>
          <p:cNvSpPr txBox="1"/>
          <p:nvPr/>
        </p:nvSpPr>
        <p:spPr>
          <a:xfrm>
            <a:off x="5061296" y="3379657"/>
            <a:ext cx="15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 data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3912468" y="4199748"/>
            <a:ext cx="1008000" cy="461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CSV file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1" name="Google Shape;201;p20"/>
          <p:cNvCxnSpPr>
            <a:stCxn id="181" idx="2"/>
            <a:endCxn id="200" idx="0"/>
          </p:cNvCxnSpPr>
          <p:nvPr/>
        </p:nvCxnSpPr>
        <p:spPr>
          <a:xfrm>
            <a:off x="4416557" y="3120546"/>
            <a:ext cx="0" cy="10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00" y="776500"/>
            <a:ext cx="1978199" cy="1354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4">
            <a:alphaModFix/>
          </a:blip>
          <a:srcRect b="19640" l="13325" r="17412" t="16879"/>
          <a:stretch/>
        </p:blipFill>
        <p:spPr>
          <a:xfrm>
            <a:off x="3569700" y="754288"/>
            <a:ext cx="1693548" cy="116414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5">
            <a:alphaModFix/>
          </a:blip>
          <a:srcRect b="13551" l="53377" r="0" t="11827"/>
          <a:stretch/>
        </p:blipFill>
        <p:spPr>
          <a:xfrm>
            <a:off x="7416500" y="776500"/>
            <a:ext cx="1402051" cy="1683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1"/>
          <p:cNvGrpSpPr/>
          <p:nvPr/>
        </p:nvGrpSpPr>
        <p:grpSpPr>
          <a:xfrm>
            <a:off x="189681" y="4093714"/>
            <a:ext cx="5267950" cy="459781"/>
            <a:chOff x="2283025" y="2322568"/>
            <a:chExt cx="5267950" cy="643500"/>
          </a:xfrm>
        </p:grpSpPr>
        <p:sp>
          <p:nvSpPr>
            <p:cNvPr id="210" name="Google Shape;210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Environment Temp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1"/>
          <p:cNvGrpSpPr/>
          <p:nvPr/>
        </p:nvGrpSpPr>
        <p:grpSpPr>
          <a:xfrm>
            <a:off x="189694" y="3625660"/>
            <a:ext cx="5267950" cy="459781"/>
            <a:chOff x="2283025" y="2322568"/>
            <a:chExt cx="5267950" cy="643500"/>
          </a:xfrm>
        </p:grpSpPr>
        <p:sp>
          <p:nvSpPr>
            <p:cNvPr id="215" name="Google Shape;215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Temp of Test Piece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Cell Calibration      			                      </a:t>
            </a:r>
            <a:r>
              <a:rPr i="1" lang="en"/>
              <a:t>[Katharine]  </a:t>
            </a: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195421" y="1748298"/>
            <a:ext cx="5311674" cy="459781"/>
            <a:chOff x="2283025" y="2322568"/>
            <a:chExt cx="5267950" cy="643500"/>
          </a:xfrm>
        </p:grpSpPr>
        <p:sp>
          <p:nvSpPr>
            <p:cNvPr id="222" name="Google Shape;222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Plier Universality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p21"/>
          <p:cNvGrpSpPr/>
          <p:nvPr/>
        </p:nvGrpSpPr>
        <p:grpSpPr>
          <a:xfrm>
            <a:off x="195414" y="1266799"/>
            <a:ext cx="5311674" cy="473101"/>
            <a:chOff x="2283025" y="2322568"/>
            <a:chExt cx="5267950" cy="643500"/>
          </a:xfrm>
        </p:grpSpPr>
        <p:sp>
          <p:nvSpPr>
            <p:cNvPr id="227" name="Google Shape;227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Consistent Wear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" name="Google Shape;231;p21"/>
          <p:cNvGrpSpPr/>
          <p:nvPr/>
        </p:nvGrpSpPr>
        <p:grpSpPr>
          <a:xfrm>
            <a:off x="195558" y="785179"/>
            <a:ext cx="6625501" cy="473101"/>
            <a:chOff x="2283025" y="2322568"/>
            <a:chExt cx="5267950" cy="643500"/>
          </a:xfrm>
        </p:grpSpPr>
        <p:sp>
          <p:nvSpPr>
            <p:cNvPr id="232" name="Google Shape;232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Torque Cell Calibration</a:t>
              </a:r>
              <a:endParaRPr sz="15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6" name="Google Shape;236;p21"/>
          <p:cNvGrpSpPr/>
          <p:nvPr/>
        </p:nvGrpSpPr>
        <p:grpSpPr>
          <a:xfrm>
            <a:off x="189681" y="2689489"/>
            <a:ext cx="5267950" cy="459781"/>
            <a:chOff x="2283025" y="2322568"/>
            <a:chExt cx="5267950" cy="643500"/>
          </a:xfrm>
        </p:grpSpPr>
        <p:sp>
          <p:nvSpPr>
            <p:cNvPr id="237" name="Google Shape;237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Safety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1" name="Google Shape;241;p21"/>
          <p:cNvGrpSpPr/>
          <p:nvPr/>
        </p:nvGrpSpPr>
        <p:grpSpPr>
          <a:xfrm>
            <a:off x="189681" y="3157584"/>
            <a:ext cx="5267950" cy="459781"/>
            <a:chOff x="2283025" y="2322568"/>
            <a:chExt cx="5267950" cy="643500"/>
          </a:xfrm>
        </p:grpSpPr>
        <p:sp>
          <p:nvSpPr>
            <p:cNvPr id="242" name="Google Shape;242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Durability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6" name="Google Shape;246;p21"/>
          <p:cNvGrpSpPr/>
          <p:nvPr/>
        </p:nvGrpSpPr>
        <p:grpSpPr>
          <a:xfrm>
            <a:off x="189694" y="2221435"/>
            <a:ext cx="5267950" cy="459781"/>
            <a:chOff x="2283025" y="2322568"/>
            <a:chExt cx="5267950" cy="643500"/>
          </a:xfrm>
        </p:grpSpPr>
        <p:sp>
          <p:nvSpPr>
            <p:cNvPr id="247" name="Google Shape;247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Variable Test Piece Diam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1" name="Google Shape;251;p21"/>
          <p:cNvGrpSpPr/>
          <p:nvPr/>
        </p:nvGrpSpPr>
        <p:grpSpPr>
          <a:xfrm>
            <a:off x="189681" y="4561774"/>
            <a:ext cx="5267950" cy="459781"/>
            <a:chOff x="2283025" y="2322568"/>
            <a:chExt cx="5267950" cy="643500"/>
          </a:xfrm>
        </p:grpSpPr>
        <p:sp>
          <p:nvSpPr>
            <p:cNvPr id="252" name="Google Shape;252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56" name="Google Shape;256;p21"/>
          <p:cNvPicPr preferRelativeResize="0"/>
          <p:nvPr/>
        </p:nvPicPr>
        <p:blipFill rotWithShape="1">
          <a:blip r:embed="rId3">
            <a:alphaModFix/>
          </a:blip>
          <a:srcRect b="22753" l="0" r="0" t="32856"/>
          <a:stretch/>
        </p:blipFill>
        <p:spPr>
          <a:xfrm>
            <a:off x="4708302" y="3157550"/>
            <a:ext cx="3159248" cy="1872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800" y="784362"/>
            <a:ext cx="3764259" cy="22458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2"/>
          <p:cNvGrpSpPr/>
          <p:nvPr/>
        </p:nvGrpSpPr>
        <p:grpSpPr>
          <a:xfrm>
            <a:off x="189681" y="4093714"/>
            <a:ext cx="5267950" cy="459781"/>
            <a:chOff x="2283025" y="2322568"/>
            <a:chExt cx="5267950" cy="643500"/>
          </a:xfrm>
        </p:grpSpPr>
        <p:sp>
          <p:nvSpPr>
            <p:cNvPr id="263" name="Google Shape;263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Environment Temp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22"/>
          <p:cNvSpPr txBox="1"/>
          <p:nvPr>
            <p:ph type="title"/>
          </p:nvPr>
        </p:nvSpPr>
        <p:spPr>
          <a:xfrm>
            <a:off x="189675" y="84300"/>
            <a:ext cx="84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Wear </a:t>
            </a:r>
            <a:r>
              <a:rPr lang="en"/>
              <a:t>Test</a:t>
            </a:r>
            <a:r>
              <a:rPr lang="en"/>
              <a:t>							      	   </a:t>
            </a:r>
            <a:r>
              <a:rPr i="1" lang="en"/>
              <a:t>  [Tessa]</a:t>
            </a:r>
            <a:endParaRPr i="1"/>
          </a:p>
        </p:txBody>
      </p:sp>
      <p:grpSp>
        <p:nvGrpSpPr>
          <p:cNvPr id="269" name="Google Shape;269;p22"/>
          <p:cNvGrpSpPr/>
          <p:nvPr/>
        </p:nvGrpSpPr>
        <p:grpSpPr>
          <a:xfrm>
            <a:off x="195421" y="1748298"/>
            <a:ext cx="5311674" cy="459781"/>
            <a:chOff x="2283025" y="2322568"/>
            <a:chExt cx="5267950" cy="643500"/>
          </a:xfrm>
        </p:grpSpPr>
        <p:sp>
          <p:nvSpPr>
            <p:cNvPr id="270" name="Google Shape;270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Plier Universality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4" name="Google Shape;274;p22"/>
          <p:cNvGrpSpPr/>
          <p:nvPr/>
        </p:nvGrpSpPr>
        <p:grpSpPr>
          <a:xfrm>
            <a:off x="195421" y="785164"/>
            <a:ext cx="5311674" cy="473101"/>
            <a:chOff x="2283025" y="2322568"/>
            <a:chExt cx="5267950" cy="643500"/>
          </a:xfrm>
        </p:grpSpPr>
        <p:sp>
          <p:nvSpPr>
            <p:cNvPr id="275" name="Google Shape;275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Torque Cell Calibration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9" name="Google Shape;279;p22"/>
          <p:cNvGrpSpPr/>
          <p:nvPr/>
        </p:nvGrpSpPr>
        <p:grpSpPr>
          <a:xfrm>
            <a:off x="189681" y="2689489"/>
            <a:ext cx="5267950" cy="459781"/>
            <a:chOff x="2283025" y="2322568"/>
            <a:chExt cx="5267950" cy="643500"/>
          </a:xfrm>
        </p:grpSpPr>
        <p:sp>
          <p:nvSpPr>
            <p:cNvPr id="280" name="Google Shape;280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Safety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4" name="Google Shape;284;p22"/>
          <p:cNvGrpSpPr/>
          <p:nvPr/>
        </p:nvGrpSpPr>
        <p:grpSpPr>
          <a:xfrm>
            <a:off x="189681" y="3157584"/>
            <a:ext cx="5267950" cy="459781"/>
            <a:chOff x="2283025" y="2322568"/>
            <a:chExt cx="5267950" cy="643500"/>
          </a:xfrm>
        </p:grpSpPr>
        <p:sp>
          <p:nvSpPr>
            <p:cNvPr id="285" name="Google Shape;285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Durability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9" name="Google Shape;289;p22"/>
          <p:cNvGrpSpPr/>
          <p:nvPr/>
        </p:nvGrpSpPr>
        <p:grpSpPr>
          <a:xfrm>
            <a:off x="189694" y="2221435"/>
            <a:ext cx="5267950" cy="459781"/>
            <a:chOff x="2283025" y="2322568"/>
            <a:chExt cx="5267950" cy="643500"/>
          </a:xfrm>
        </p:grpSpPr>
        <p:sp>
          <p:nvSpPr>
            <p:cNvPr id="290" name="Google Shape;290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Variable Test Piece Diam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" name="Google Shape;294;p22"/>
          <p:cNvGrpSpPr/>
          <p:nvPr/>
        </p:nvGrpSpPr>
        <p:grpSpPr>
          <a:xfrm>
            <a:off x="189681" y="4561774"/>
            <a:ext cx="5267950" cy="459781"/>
            <a:chOff x="2283025" y="2322568"/>
            <a:chExt cx="5267950" cy="643500"/>
          </a:xfrm>
        </p:grpSpPr>
        <p:sp>
          <p:nvSpPr>
            <p:cNvPr id="295" name="Google Shape;295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Usability 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9" name="Google Shape;299;p22"/>
          <p:cNvGrpSpPr/>
          <p:nvPr/>
        </p:nvGrpSpPr>
        <p:grpSpPr>
          <a:xfrm>
            <a:off x="189683" y="1261854"/>
            <a:ext cx="6625501" cy="473101"/>
            <a:chOff x="2283025" y="2322568"/>
            <a:chExt cx="5267950" cy="643500"/>
          </a:xfrm>
        </p:grpSpPr>
        <p:sp>
          <p:nvSpPr>
            <p:cNvPr id="300" name="Google Shape;300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D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Consistent Wear Test</a:t>
              </a:r>
              <a:endParaRPr sz="15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4" name="Google Shape;304;p22"/>
          <p:cNvPicPr preferRelativeResize="0"/>
          <p:nvPr/>
        </p:nvPicPr>
        <p:blipFill rotWithShape="1">
          <a:blip r:embed="rId3">
            <a:alphaModFix/>
          </a:blip>
          <a:srcRect b="32064" l="0" r="0" t="32633"/>
          <a:stretch/>
        </p:blipFill>
        <p:spPr>
          <a:xfrm>
            <a:off x="3984363" y="839575"/>
            <a:ext cx="3857626" cy="181573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05" name="Google Shape;305;p22"/>
          <p:cNvGrpSpPr/>
          <p:nvPr/>
        </p:nvGrpSpPr>
        <p:grpSpPr>
          <a:xfrm>
            <a:off x="189694" y="3625660"/>
            <a:ext cx="5267950" cy="459781"/>
            <a:chOff x="2283025" y="2322568"/>
            <a:chExt cx="5267950" cy="643500"/>
          </a:xfrm>
        </p:grpSpPr>
        <p:sp>
          <p:nvSpPr>
            <p:cNvPr id="306" name="Google Shape;306;p2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Temp of Test Piece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10" name="Google Shape;310;p22"/>
          <p:cNvPicPr preferRelativeResize="0"/>
          <p:nvPr/>
        </p:nvPicPr>
        <p:blipFill rotWithShape="1">
          <a:blip r:embed="rId4">
            <a:alphaModFix/>
          </a:blip>
          <a:srcRect b="32345" l="12556" r="0" t="28083"/>
          <a:stretch/>
        </p:blipFill>
        <p:spPr>
          <a:xfrm>
            <a:off x="4226538" y="2837900"/>
            <a:ext cx="3373252" cy="203530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